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4" r:id="rId3"/>
    <p:sldId id="295" r:id="rId4"/>
    <p:sldId id="296" r:id="rId5"/>
    <p:sldId id="297" r:id="rId6"/>
    <p:sldId id="299" r:id="rId7"/>
    <p:sldId id="300" r:id="rId8"/>
    <p:sldId id="301" r:id="rId9"/>
    <p:sldId id="302" r:id="rId10"/>
  </p:sldIdLst>
  <p:sldSz cx="12192000" cy="6858000"/>
  <p:notesSz cx="9869488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FF"/>
    <a:srgbClr val="2D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9" autoAdjust="0"/>
    <p:restoredTop sz="90829" autoAdjust="0"/>
  </p:normalViewPr>
  <p:slideViewPr>
    <p:cSldViewPr snapToGrid="0">
      <p:cViewPr>
        <p:scale>
          <a:sx n="75" d="100"/>
          <a:sy n="75" d="100"/>
        </p:scale>
        <p:origin x="61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03ADED-8B23-498D-A38B-083D99DA1C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F2470-26D6-4D99-8829-51262AE575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1175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8D113-B65F-4B78-A4A5-99CBFEA547B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00BF9-CBF4-4FB8-86C8-A88C014DC0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F10D0-3AC6-4E6B-B85E-C3BF4B44CF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1175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6AB8A-6D08-4128-8B63-831C156E6982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43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0813" y="504825"/>
            <a:ext cx="4487862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86947" y="3199483"/>
            <a:ext cx="7895575" cy="303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389342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86947" y="3199483"/>
            <a:ext cx="7895575" cy="3031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91038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655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86947" y="3199483"/>
            <a:ext cx="7895575" cy="3031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91038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89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86947" y="3199483"/>
            <a:ext cx="7895575" cy="3031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91038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5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86947" y="3199483"/>
            <a:ext cx="7895575" cy="3031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91038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7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86947" y="3199483"/>
            <a:ext cx="7895575" cy="3031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91038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4865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86947" y="3199483"/>
            <a:ext cx="7895575" cy="3031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91038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90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86947" y="3199483"/>
            <a:ext cx="7895575" cy="3031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91038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07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86947" y="3199483"/>
            <a:ext cx="7895575" cy="3031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91038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55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86947" y="3199483"/>
            <a:ext cx="7895575" cy="3031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91038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76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658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7035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4488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538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766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984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8079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161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040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8405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918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‹№›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9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E4613AD-8AE9-45B1-8673-7D6B1585E3DD}"/>
              </a:ext>
            </a:extLst>
          </p:cNvPr>
          <p:cNvSpPr/>
          <p:nvPr/>
        </p:nvSpPr>
        <p:spPr>
          <a:xfrm>
            <a:off x="-7620" y="1"/>
            <a:ext cx="12199620" cy="6858000"/>
          </a:xfrm>
          <a:prstGeom prst="rect">
            <a:avLst/>
          </a:prstGeom>
          <a:solidFill>
            <a:srgbClr val="2D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E4F99-4835-404B-8D39-0A26B4B3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72" y="30964"/>
            <a:ext cx="2652509" cy="2634140"/>
          </a:xfrm>
          <a:prstGeom prst="rect">
            <a:avLst/>
          </a:prstGeom>
        </p:spPr>
      </p:pic>
      <p:sp>
        <p:nvSpPr>
          <p:cNvPr id="10" name="Google Shape;86;p13">
            <a:extLst>
              <a:ext uri="{FF2B5EF4-FFF2-40B4-BE49-F238E27FC236}">
                <a16:creationId xmlns:a16="http://schemas.microsoft.com/office/drawing/2014/main" id="{C42D0ADB-18F6-40AF-AFBB-4A82E8990579}"/>
              </a:ext>
            </a:extLst>
          </p:cNvPr>
          <p:cNvSpPr txBox="1"/>
          <p:nvPr/>
        </p:nvSpPr>
        <p:spPr>
          <a:xfrm>
            <a:off x="1851698" y="2812267"/>
            <a:ext cx="848098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Звіт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 </a:t>
            </a: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голови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 </a:t>
            </a: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Наукового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 </a:t>
            </a: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товариства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 </a:t>
            </a: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студентів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, </a:t>
            </a: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аспірантів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, </a:t>
            </a: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докторантів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 і </a:t>
            </a: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молодих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 </a:t>
            </a: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вчених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 </a:t>
            </a:r>
          </a:p>
          <a:p>
            <a:pPr algn="ctr">
              <a:tabLst>
                <a:tab pos="0" algn="l"/>
              </a:tabLst>
            </a:pP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Львівського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 </a:t>
            </a: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національного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 </a:t>
            </a: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університету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 </a:t>
            </a: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імені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 </a:t>
            </a: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Івана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 Франка</a:t>
            </a:r>
          </a:p>
          <a:p>
            <a:pPr algn="ctr">
              <a:tabLst>
                <a:tab pos="0" algn="l"/>
              </a:tabLst>
            </a:pP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Лопачак</a:t>
            </a:r>
            <a:r>
              <a:rPr lang="ru-RU" sz="24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 </a:t>
            </a:r>
            <a:r>
              <a:rPr lang="ru-RU" sz="2400" b="1" spc="-1" dirty="0" err="1">
                <a:solidFill>
                  <a:schemeClr val="bg1"/>
                </a:solidFill>
                <a:latin typeface="KyivType Sans" panose="00000500000000000000" pitchFamily="50" charset="-52"/>
              </a:rPr>
              <a:t>Марії</a:t>
            </a:r>
            <a:endParaRPr lang="ru-RU" sz="2400" b="1" spc="-1" dirty="0">
              <a:solidFill>
                <a:schemeClr val="bg1"/>
              </a:solidFill>
              <a:latin typeface="KyivType Sans" panose="00000500000000000000" pitchFamily="50" charset="-52"/>
            </a:endParaRPr>
          </a:p>
        </p:txBody>
      </p:sp>
      <p:sp>
        <p:nvSpPr>
          <p:cNvPr id="11" name="Google Shape;85;p13">
            <a:extLst>
              <a:ext uri="{FF2B5EF4-FFF2-40B4-BE49-F238E27FC236}">
                <a16:creationId xmlns:a16="http://schemas.microsoft.com/office/drawing/2014/main" id="{8DF7BC8E-F578-4136-AC73-28D676ED1AA0}"/>
              </a:ext>
            </a:extLst>
          </p:cNvPr>
          <p:cNvSpPr txBox="1"/>
          <p:nvPr/>
        </p:nvSpPr>
        <p:spPr>
          <a:xfrm>
            <a:off x="2968073" y="597606"/>
            <a:ext cx="68024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2E2E8A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KyivType Sans Bold" panose="00000800000000000000" pitchFamily="2" charset="-52"/>
                <a:ea typeface="Arial"/>
                <a:cs typeface="Arial"/>
                <a:sym typeface="Arial"/>
              </a:rPr>
              <a:t>ЛЬВІВСЬКИЙ НАЦІОНАЛЬНИЙ УНІВЕРСИТЕТ ІМЕНІ ІВАНА ФРАНКА</a:t>
            </a:r>
            <a:endParaRPr lang="ru-RU" sz="1100" dirty="0">
              <a:solidFill>
                <a:schemeClr val="bg1"/>
              </a:solidFill>
              <a:latin typeface="KyivType Sans Bold" panose="000008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8AB02-E330-40F6-85B3-9CD24E12BD73}"/>
              </a:ext>
            </a:extLst>
          </p:cNvPr>
          <p:cNvSpPr txBox="1"/>
          <p:nvPr/>
        </p:nvSpPr>
        <p:spPr>
          <a:xfrm>
            <a:off x="5307406" y="6258034"/>
            <a:ext cx="1569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spc="-1" dirty="0">
                <a:solidFill>
                  <a:schemeClr val="bg1"/>
                </a:solidFill>
                <a:latin typeface="KyivType Sans" panose="00000500000000000000" pitchFamily="50" charset="-52"/>
              </a:rPr>
              <a:t>2021/2022 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E4613AD-8AE9-45B1-8673-7D6B1585E3DD}"/>
              </a:ext>
            </a:extLst>
          </p:cNvPr>
          <p:cNvSpPr/>
          <p:nvPr/>
        </p:nvSpPr>
        <p:spPr>
          <a:xfrm>
            <a:off x="-7620" y="0"/>
            <a:ext cx="1860538" cy="7824247"/>
          </a:xfrm>
          <a:prstGeom prst="rect">
            <a:avLst/>
          </a:prstGeom>
          <a:solidFill>
            <a:srgbClr val="2D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2275527" y="314802"/>
            <a:ext cx="95174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E2E8A"/>
              </a:buClr>
              <a:buSzPts val="3600"/>
            </a:pPr>
            <a:r>
              <a:rPr lang="uk-UA" sz="2400" dirty="0">
                <a:solidFill>
                  <a:srgbClr val="2D4165"/>
                </a:solidFill>
                <a:latin typeface="KyivType Sans Bold" panose="00000800000000000000" pitchFamily="2" charset="-52"/>
                <a:ea typeface="Arial"/>
                <a:cs typeface="Arial"/>
                <a:sym typeface="Arial"/>
              </a:rPr>
              <a:t>НАУКОВІ ТОВАРИСТВА</a:t>
            </a:r>
            <a:endParaRPr lang="ru-RU" sz="1200" dirty="0">
              <a:solidFill>
                <a:srgbClr val="2D4165"/>
              </a:solidFill>
              <a:latin typeface="KyivType Sans Bold" panose="000008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E4F99-4835-404B-8D39-0A26B4B3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538" cy="1847654"/>
          </a:xfrm>
          <a:prstGeom prst="rect">
            <a:avLst/>
          </a:prstGeom>
        </p:spPr>
      </p:pic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0F38B92C-305F-473F-8869-021325485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163317"/>
              </p:ext>
            </p:extLst>
          </p:nvPr>
        </p:nvGraphicFramePr>
        <p:xfrm>
          <a:off x="2565532" y="1311319"/>
          <a:ext cx="4431816" cy="31202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31816">
                  <a:extLst>
                    <a:ext uri="{9D8B030D-6E8A-4147-A177-3AD203B41FA5}">
                      <a16:colId xmlns:a16="http://schemas.microsoft.com/office/drawing/2014/main" val="1618957389"/>
                    </a:ext>
                  </a:extLst>
                </a:gridCol>
              </a:tblGrid>
              <a:tr h="52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KyivType Sans" panose="00000500000000000000" pitchFamily="50" charset="-52"/>
                        </a:rPr>
                        <a:t>Біологічний факультет</a:t>
                      </a:r>
                      <a:endParaRPr lang="uk-UA" sz="2800" dirty="0">
                        <a:effectLst/>
                        <a:latin typeface="KyivType Sans" panose="00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9918835"/>
                  </a:ext>
                </a:extLst>
              </a:tr>
              <a:tr h="52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KyivType Sans" panose="00000500000000000000" pitchFamily="50" charset="-52"/>
                        </a:rPr>
                        <a:t>Філологічний факультет</a:t>
                      </a:r>
                      <a:endParaRPr lang="uk-UA" sz="2800">
                        <a:effectLst/>
                        <a:latin typeface="KyivType Sans" panose="00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5787760"/>
                  </a:ext>
                </a:extLst>
              </a:tr>
              <a:tr h="52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KyivType Sans" panose="00000500000000000000" pitchFamily="50" charset="-52"/>
                        </a:rPr>
                        <a:t>Хімічний факультет</a:t>
                      </a:r>
                      <a:endParaRPr lang="uk-UA" sz="2800" dirty="0">
                        <a:effectLst/>
                        <a:latin typeface="KyivType Sans" panose="00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42222371"/>
                  </a:ext>
                </a:extLst>
              </a:tr>
              <a:tr h="52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KyivType Sans" panose="00000500000000000000" pitchFamily="50" charset="-52"/>
                        </a:rPr>
                        <a:t>Факультет іноземних мов</a:t>
                      </a:r>
                      <a:endParaRPr lang="uk-UA" sz="2800" dirty="0">
                        <a:effectLst/>
                        <a:latin typeface="KyivType Sans" panose="00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784323"/>
                  </a:ext>
                </a:extLst>
              </a:tr>
              <a:tr h="52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  <a:latin typeface="KyivType Sans" panose="00000500000000000000" pitchFamily="50" charset="-52"/>
                        </a:rPr>
                        <a:t>Історичний факультет</a:t>
                      </a:r>
                      <a:endParaRPr lang="uk-UA" sz="2800">
                        <a:effectLst/>
                        <a:latin typeface="KyivType Sans" panose="00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9608604"/>
                  </a:ext>
                </a:extLst>
              </a:tr>
              <a:tr h="52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KyivType Sans" panose="00000500000000000000" pitchFamily="50" charset="-52"/>
                        </a:rPr>
                        <a:t>Факультет культури і мистецтв</a:t>
                      </a:r>
                      <a:endParaRPr lang="uk-UA" sz="2800" dirty="0">
                        <a:effectLst/>
                        <a:latin typeface="KyivType Sans" panose="00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9181715"/>
                  </a:ext>
                </a:extLst>
              </a:tr>
            </a:tbl>
          </a:graphicData>
        </a:graphic>
      </p:graphicFrame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id="{AA3014D8-BC59-45AD-A43D-E917FD7C9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244639"/>
              </p:ext>
            </p:extLst>
          </p:nvPr>
        </p:nvGraphicFramePr>
        <p:xfrm>
          <a:off x="7520981" y="1311319"/>
          <a:ext cx="4431816" cy="312027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31816">
                  <a:extLst>
                    <a:ext uri="{9D8B030D-6E8A-4147-A177-3AD203B41FA5}">
                      <a16:colId xmlns:a16="http://schemas.microsoft.com/office/drawing/2014/main" val="1618957389"/>
                    </a:ext>
                  </a:extLst>
                </a:gridCol>
              </a:tblGrid>
              <a:tr h="52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KyivType Sans" panose="00000500000000000000" pitchFamily="50" charset="-52"/>
                        </a:rPr>
                        <a:t>Економічний факультет</a:t>
                      </a:r>
                      <a:endParaRPr lang="uk-UA" sz="2800" dirty="0">
                        <a:effectLst/>
                        <a:latin typeface="KyivType Sans" panose="00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99918835"/>
                  </a:ext>
                </a:extLst>
              </a:tr>
              <a:tr h="52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KyivType Sans" panose="00000500000000000000" pitchFamily="50" charset="-52"/>
                        </a:rPr>
                        <a:t>Географічний факультет</a:t>
                      </a:r>
                      <a:endParaRPr lang="uk-UA" sz="2800" dirty="0">
                        <a:effectLst/>
                        <a:latin typeface="KyivType Sans" panose="00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5787760"/>
                  </a:ext>
                </a:extLst>
              </a:tr>
              <a:tr h="52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KyivType Sans" panose="00000500000000000000" pitchFamily="50" charset="-52"/>
                        </a:rPr>
                        <a:t>Факультет журналістики</a:t>
                      </a:r>
                      <a:endParaRPr lang="uk-UA" sz="2800" dirty="0">
                        <a:effectLst/>
                        <a:latin typeface="KyivType Sans" panose="00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42222371"/>
                  </a:ext>
                </a:extLst>
              </a:tr>
              <a:tr h="52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KyivType Sans" panose="00000500000000000000" pitchFamily="50" charset="-52"/>
                        </a:rPr>
                        <a:t>Факультет педагогічної освіти</a:t>
                      </a:r>
                      <a:endParaRPr lang="uk-UA" sz="2800" dirty="0">
                        <a:effectLst/>
                        <a:latin typeface="KyivType Sans" panose="00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784323"/>
                  </a:ext>
                </a:extLst>
              </a:tr>
              <a:tr h="52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KyivType Sans" panose="00000500000000000000" pitchFamily="50" charset="-52"/>
                        </a:rPr>
                        <a:t>Філософський факультет</a:t>
                      </a:r>
                      <a:endParaRPr lang="uk-UA" sz="2800" dirty="0">
                        <a:effectLst/>
                        <a:latin typeface="KyivType Sans" panose="00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9608604"/>
                  </a:ext>
                </a:extLst>
              </a:tr>
              <a:tr h="520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  <a:latin typeface="KyivType Sans" panose="00000500000000000000" pitchFamily="50" charset="-52"/>
                        </a:rPr>
                        <a:t>Юридичний факультет</a:t>
                      </a:r>
                      <a:endParaRPr lang="uk-UA" sz="2800" dirty="0">
                        <a:effectLst/>
                        <a:latin typeface="KyivType Sans" panose="000005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91817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2DC197D-5F13-48DA-8291-E496CDF4D7CA}"/>
              </a:ext>
            </a:extLst>
          </p:cNvPr>
          <p:cNvSpPr txBox="1"/>
          <p:nvPr/>
        </p:nvSpPr>
        <p:spPr>
          <a:xfrm>
            <a:off x="682814" y="5810781"/>
            <a:ext cx="325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effectLst/>
                <a:latin typeface="KyivType Sans Bold" panose="00000800000000000000" pitchFamily="2" charset="-52"/>
              </a:rPr>
              <a:t>2</a:t>
            </a:r>
            <a:endParaRPr lang="uk-UA" sz="2800" dirty="0">
              <a:solidFill>
                <a:schemeClr val="bg1"/>
              </a:solidFill>
              <a:latin typeface="KyivType Sans Bold" panose="000008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149F03-4B8F-4E2C-9474-AED7EA2B2E01}"/>
              </a:ext>
            </a:extLst>
          </p:cNvPr>
          <p:cNvSpPr txBox="1"/>
          <p:nvPr/>
        </p:nvSpPr>
        <p:spPr>
          <a:xfrm>
            <a:off x="9786075" y="314802"/>
            <a:ext cx="2166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KyivType Sans" panose="00000500000000000000" pitchFamily="50" charset="-52"/>
              </a:rPr>
              <a:t>12 факультетів</a:t>
            </a:r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7D9600F-1F96-4A27-9A15-C63DC847006F}"/>
              </a:ext>
            </a:extLst>
          </p:cNvPr>
          <p:cNvSpPr/>
          <p:nvPr/>
        </p:nvSpPr>
        <p:spPr>
          <a:xfrm>
            <a:off x="2275527" y="1421613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B67FE89F-F48E-4D7A-BACF-E836E72BB989}"/>
              </a:ext>
            </a:extLst>
          </p:cNvPr>
          <p:cNvSpPr/>
          <p:nvPr/>
        </p:nvSpPr>
        <p:spPr>
          <a:xfrm>
            <a:off x="2275527" y="1909294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57A284-26B8-492D-B086-C50258B4C654}"/>
              </a:ext>
            </a:extLst>
          </p:cNvPr>
          <p:cNvSpPr/>
          <p:nvPr/>
        </p:nvSpPr>
        <p:spPr>
          <a:xfrm>
            <a:off x="2275527" y="2451837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CACE997-3438-41B0-BC2C-7CA57DB1E6F1}"/>
              </a:ext>
            </a:extLst>
          </p:cNvPr>
          <p:cNvSpPr/>
          <p:nvPr/>
        </p:nvSpPr>
        <p:spPr>
          <a:xfrm>
            <a:off x="2278251" y="2968993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5D97C596-91D0-4792-AF32-A025E90BAD09}"/>
              </a:ext>
            </a:extLst>
          </p:cNvPr>
          <p:cNvSpPr/>
          <p:nvPr/>
        </p:nvSpPr>
        <p:spPr>
          <a:xfrm>
            <a:off x="2281128" y="3462771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E2FAAB4-E035-4D41-9A27-4232755DF324}"/>
              </a:ext>
            </a:extLst>
          </p:cNvPr>
          <p:cNvSpPr/>
          <p:nvPr/>
        </p:nvSpPr>
        <p:spPr>
          <a:xfrm>
            <a:off x="2275527" y="4016500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4F5C95CF-FBCB-4A5B-84B8-0777D35E0930}"/>
              </a:ext>
            </a:extLst>
          </p:cNvPr>
          <p:cNvSpPr/>
          <p:nvPr/>
        </p:nvSpPr>
        <p:spPr>
          <a:xfrm>
            <a:off x="7195010" y="1421613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568ACF8-8CD4-447B-B900-06FF916F949D}"/>
              </a:ext>
            </a:extLst>
          </p:cNvPr>
          <p:cNvSpPr/>
          <p:nvPr/>
        </p:nvSpPr>
        <p:spPr>
          <a:xfrm>
            <a:off x="7195010" y="1909294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ABF29EFA-B4F7-4C1C-BD41-43550C77EE84}"/>
              </a:ext>
            </a:extLst>
          </p:cNvPr>
          <p:cNvSpPr/>
          <p:nvPr/>
        </p:nvSpPr>
        <p:spPr>
          <a:xfrm>
            <a:off x="7195010" y="2451837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5BD38968-86A6-4352-A6A5-5B8A74280860}"/>
              </a:ext>
            </a:extLst>
          </p:cNvPr>
          <p:cNvSpPr/>
          <p:nvPr/>
        </p:nvSpPr>
        <p:spPr>
          <a:xfrm>
            <a:off x="7197734" y="2968993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A5F776FF-94AA-483F-9958-AE6470CCDF46}"/>
              </a:ext>
            </a:extLst>
          </p:cNvPr>
          <p:cNvSpPr/>
          <p:nvPr/>
        </p:nvSpPr>
        <p:spPr>
          <a:xfrm>
            <a:off x="7200611" y="3462771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76757693-C250-4A68-8A4E-018C8AB607D0}"/>
              </a:ext>
            </a:extLst>
          </p:cNvPr>
          <p:cNvSpPr/>
          <p:nvPr/>
        </p:nvSpPr>
        <p:spPr>
          <a:xfrm>
            <a:off x="7195010" y="4016500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99FD06-1466-411B-8678-54486D033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374" y="4667503"/>
            <a:ext cx="1860538" cy="1752867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1DDEAA78-C0A6-46FD-A72B-2BF8ACDBE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3930" y="24739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B3063D-4DE6-4A82-BF1F-4924C0041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574" y="4729152"/>
            <a:ext cx="1629568" cy="1629568"/>
          </a:xfrm>
          <a:prstGeom prst="rect">
            <a:avLst/>
          </a:prstGeom>
        </p:spPr>
      </p:pic>
      <p:pic>
        <p:nvPicPr>
          <p:cNvPr id="1028" name="Picture 4" descr="На зображенні може бути: текст «DISCERE DOCENDO»">
            <a:extLst>
              <a:ext uri="{FF2B5EF4-FFF2-40B4-BE49-F238E27FC236}">
                <a16:creationId xmlns:a16="http://schemas.microsoft.com/office/drawing/2014/main" id="{7AA9AFFE-CC9B-4420-A181-071A5193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66" y="4682999"/>
            <a:ext cx="1806863" cy="17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емає опису світлини.">
            <a:extLst>
              <a:ext uri="{FF2B5EF4-FFF2-40B4-BE49-F238E27FC236}">
                <a16:creationId xmlns:a16="http://schemas.microsoft.com/office/drawing/2014/main" id="{D4A8971E-11A8-4246-B657-EF473DF0A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319" y="4720062"/>
            <a:ext cx="1683971" cy="16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8">
            <a:extLst>
              <a:ext uri="{FF2B5EF4-FFF2-40B4-BE49-F238E27FC236}">
                <a16:creationId xmlns:a16="http://schemas.microsoft.com/office/drawing/2014/main" id="{4F962221-36CF-43AA-8311-DB5B3E30F1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F57B9A-6556-437B-8B91-AE2523825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8184" y="4731924"/>
            <a:ext cx="1651002" cy="165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E4613AD-8AE9-45B1-8673-7D6B1585E3DD}"/>
              </a:ext>
            </a:extLst>
          </p:cNvPr>
          <p:cNvSpPr/>
          <p:nvPr/>
        </p:nvSpPr>
        <p:spPr>
          <a:xfrm>
            <a:off x="0" y="0"/>
            <a:ext cx="1860538" cy="7824247"/>
          </a:xfrm>
          <a:prstGeom prst="rect">
            <a:avLst/>
          </a:prstGeom>
          <a:solidFill>
            <a:srgbClr val="2D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2275527" y="314802"/>
            <a:ext cx="95174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E2E8A"/>
              </a:buClr>
              <a:buSzPts val="3600"/>
            </a:pPr>
            <a:r>
              <a:rPr lang="uk-UA" sz="2400" dirty="0">
                <a:solidFill>
                  <a:srgbClr val="2D4165"/>
                </a:solidFill>
                <a:latin typeface="KyivType Sans Bold" panose="00000800000000000000" pitchFamily="2" charset="-52"/>
                <a:cs typeface="Arial"/>
                <a:sym typeface="Arial"/>
              </a:rPr>
              <a:t>ДІЯЛЬНІСТЬ: </a:t>
            </a:r>
            <a:r>
              <a:rPr lang="uk-UA" sz="2400" dirty="0">
                <a:latin typeface="KyivType Sans Bold" panose="00000800000000000000" pitchFamily="2" charset="-52"/>
                <a:cs typeface="Arial"/>
                <a:sym typeface="Arial"/>
              </a:rPr>
              <a:t>МІЖНАРОДНІ КОНФЕРЕНЦІЇ</a:t>
            </a:r>
            <a:endParaRPr lang="ru-RU" sz="1200" dirty="0">
              <a:latin typeface="KyivType Sans Bold" panose="000008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E4F99-4835-404B-8D39-0A26B4B3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538" cy="1847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DC197D-5F13-48DA-8291-E496CDF4D7CA}"/>
              </a:ext>
            </a:extLst>
          </p:cNvPr>
          <p:cNvSpPr txBox="1"/>
          <p:nvPr/>
        </p:nvSpPr>
        <p:spPr>
          <a:xfrm>
            <a:off x="682814" y="5810781"/>
            <a:ext cx="325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KyivType Sans Bold" panose="00000800000000000000" pitchFamily="2" charset="-52"/>
              </a:rPr>
              <a:t>3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7D9600F-1F96-4A27-9A15-C63DC847006F}"/>
              </a:ext>
            </a:extLst>
          </p:cNvPr>
          <p:cNvSpPr/>
          <p:nvPr/>
        </p:nvSpPr>
        <p:spPr>
          <a:xfrm>
            <a:off x="2201653" y="1086751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B67FE89F-F48E-4D7A-BACF-E836E72BB989}"/>
              </a:ext>
            </a:extLst>
          </p:cNvPr>
          <p:cNvSpPr/>
          <p:nvPr/>
        </p:nvSpPr>
        <p:spPr>
          <a:xfrm>
            <a:off x="2201653" y="1701225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57A284-26B8-492D-B086-C50258B4C654}"/>
              </a:ext>
            </a:extLst>
          </p:cNvPr>
          <p:cNvSpPr/>
          <p:nvPr/>
        </p:nvSpPr>
        <p:spPr>
          <a:xfrm>
            <a:off x="2201653" y="1995589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CACE997-3438-41B0-BC2C-7CA57DB1E6F1}"/>
              </a:ext>
            </a:extLst>
          </p:cNvPr>
          <p:cNvSpPr/>
          <p:nvPr/>
        </p:nvSpPr>
        <p:spPr>
          <a:xfrm>
            <a:off x="2206550" y="2560539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5D97C596-91D0-4792-AF32-A025E90BAD09}"/>
              </a:ext>
            </a:extLst>
          </p:cNvPr>
          <p:cNvSpPr/>
          <p:nvPr/>
        </p:nvSpPr>
        <p:spPr>
          <a:xfrm>
            <a:off x="2201653" y="2915457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E2FAAB4-E035-4D41-9A27-4232755DF324}"/>
              </a:ext>
            </a:extLst>
          </p:cNvPr>
          <p:cNvSpPr/>
          <p:nvPr/>
        </p:nvSpPr>
        <p:spPr>
          <a:xfrm>
            <a:off x="2197228" y="3233099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4F5C95CF-FBCB-4A5B-84B8-0777D35E0930}"/>
              </a:ext>
            </a:extLst>
          </p:cNvPr>
          <p:cNvSpPr/>
          <p:nvPr/>
        </p:nvSpPr>
        <p:spPr>
          <a:xfrm>
            <a:off x="2197228" y="3546692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568ACF8-8CD4-447B-B900-06FF916F949D}"/>
              </a:ext>
            </a:extLst>
          </p:cNvPr>
          <p:cNvSpPr/>
          <p:nvPr/>
        </p:nvSpPr>
        <p:spPr>
          <a:xfrm>
            <a:off x="2197228" y="3831789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ABF29EFA-B4F7-4C1C-BD41-43550C77EE84}"/>
              </a:ext>
            </a:extLst>
          </p:cNvPr>
          <p:cNvSpPr/>
          <p:nvPr/>
        </p:nvSpPr>
        <p:spPr>
          <a:xfrm>
            <a:off x="2198068" y="4143466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5BD38968-86A6-4352-A6A5-5B8A74280860}"/>
              </a:ext>
            </a:extLst>
          </p:cNvPr>
          <p:cNvSpPr/>
          <p:nvPr/>
        </p:nvSpPr>
        <p:spPr>
          <a:xfrm>
            <a:off x="2208764" y="4471987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A5F776FF-94AA-483F-9958-AE6470CCDF46}"/>
              </a:ext>
            </a:extLst>
          </p:cNvPr>
          <p:cNvSpPr/>
          <p:nvPr/>
        </p:nvSpPr>
        <p:spPr>
          <a:xfrm>
            <a:off x="2206655" y="5058180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76757693-C250-4A68-8A4E-018C8AB607D0}"/>
              </a:ext>
            </a:extLst>
          </p:cNvPr>
          <p:cNvSpPr/>
          <p:nvPr/>
        </p:nvSpPr>
        <p:spPr>
          <a:xfrm>
            <a:off x="2197228" y="6004236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Google Shape;287;p34">
            <a:extLst>
              <a:ext uri="{FF2B5EF4-FFF2-40B4-BE49-F238E27FC236}">
                <a16:creationId xmlns:a16="http://schemas.microsoft.com/office/drawing/2014/main" id="{1AA91E54-C019-4B17-94F1-252713AA6022}"/>
              </a:ext>
            </a:extLst>
          </p:cNvPr>
          <p:cNvSpPr txBox="1"/>
          <p:nvPr/>
        </p:nvSpPr>
        <p:spPr>
          <a:xfrm>
            <a:off x="2399567" y="923827"/>
            <a:ext cx="9683942" cy="561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Міжнародна науково-практична студентська конференція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“Музичне мистецтво та виховання: міжкультурні зв’язки України та Польщі”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b="1" i="1" spc="-1" dirty="0">
              <a:latin typeface="KyivType Sans" panose="00000500000000000000" pitchFamily="50" charset="-5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V Міжнародна конференція студентів, аспірантів так молодих вчених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“Феномен Європи”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b="1" i="1" spc="-1" dirty="0">
              <a:latin typeface="KyivType Sans" panose="00000500000000000000" pitchFamily="50" charset="-5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VI Міжнародна науково-практична студентська театрознавча конференція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“Актуальні питання історії, теорії і практики театру в дослідженнях молодих учених”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ХХ Міжнародна наукова конференція молодих філологів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“VIVAT ACADEMIA”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XVIII Міжнародна наукова конференція студентів і аспірантів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“Молодь і поступ біології”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XXI Міжнародна к-</a:t>
            </a:r>
            <a:r>
              <a:rPr lang="uk-UA" sz="1500" spc="-1" dirty="0" err="1">
                <a:latin typeface="KyivType Sans" panose="00000500000000000000" pitchFamily="50" charset="-52"/>
                <a:ea typeface="Microsoft YaHei"/>
              </a:rPr>
              <a:t>ція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“Актуальні проблеми прав людини, держави та правової системи”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VIII наукова студентська інтернет-конференція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“Інформація. Наука. Бібліотека. Весна”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V Міжнародна к-</a:t>
            </a:r>
            <a:r>
              <a:rPr lang="uk-UA" sz="1500" spc="-1" dirty="0" err="1">
                <a:latin typeface="KyivType Sans" panose="00000500000000000000" pitchFamily="50" charset="-52"/>
                <a:ea typeface="Microsoft YaHei"/>
              </a:rPr>
              <a:t>ція</a:t>
            </a:r>
            <a:r>
              <a:rPr lang="uk-UA" sz="1500" i="1" u="sng" spc="-1" dirty="0">
                <a:latin typeface="KyivType Sans" panose="00000500000000000000" pitchFamily="50" charset="-52"/>
                <a:ea typeface="Microsoft YaHei"/>
              </a:rPr>
              <a:t>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“Професійне становлення журналіста: традиції та нові підходи”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 Міжнародна конференція з теоретичної та експериментальної фізики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“ЕВРИКА — 2022”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ХХІХ Міжнародна наукова конференція студентів, аспірантів та молодих учених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 “Актуальні проблеми функціонування господарської системи України” 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“Долаємо кордони за допомогою німецької мови”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Міжнародна студентська конференція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“Молодіжна академія НАТО”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Х Міжнародна конференція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 “Моделювання економіки: проблеми, тенденції, досвід”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“Державне й муніципальне управління ХХІ столітті: організаційно-економічні, правові та інформаційні аспекти”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178FADED-643D-4B05-A86B-A65E73E1E00B}"/>
              </a:ext>
            </a:extLst>
          </p:cNvPr>
          <p:cNvSpPr/>
          <p:nvPr/>
        </p:nvSpPr>
        <p:spPr>
          <a:xfrm>
            <a:off x="2206550" y="5386701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DA81BE71-B165-4E28-B98C-6F4AEDFAEEAE}"/>
              </a:ext>
            </a:extLst>
          </p:cNvPr>
          <p:cNvSpPr/>
          <p:nvPr/>
        </p:nvSpPr>
        <p:spPr>
          <a:xfrm>
            <a:off x="2206550" y="5699996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296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E4613AD-8AE9-45B1-8673-7D6B1585E3DD}"/>
              </a:ext>
            </a:extLst>
          </p:cNvPr>
          <p:cNvSpPr/>
          <p:nvPr/>
        </p:nvSpPr>
        <p:spPr>
          <a:xfrm>
            <a:off x="-7620" y="0"/>
            <a:ext cx="1860538" cy="7824247"/>
          </a:xfrm>
          <a:prstGeom prst="rect">
            <a:avLst/>
          </a:prstGeom>
          <a:solidFill>
            <a:srgbClr val="2D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2275527" y="314802"/>
            <a:ext cx="95174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E2E8A"/>
              </a:buClr>
              <a:buSzPts val="3600"/>
            </a:pPr>
            <a:r>
              <a:rPr lang="uk-UA" sz="2400" dirty="0">
                <a:solidFill>
                  <a:srgbClr val="2D4165"/>
                </a:solidFill>
                <a:latin typeface="KyivType Sans Bold" panose="00000800000000000000" pitchFamily="2" charset="-52"/>
                <a:cs typeface="Arial"/>
                <a:sym typeface="Arial"/>
              </a:rPr>
              <a:t>ДІЯЛЬНІСТЬ: </a:t>
            </a:r>
            <a:r>
              <a:rPr lang="uk-UA" sz="2400" dirty="0">
                <a:latin typeface="KyivType Sans Bold" panose="00000800000000000000" pitchFamily="2" charset="-52"/>
                <a:cs typeface="Arial"/>
                <a:sym typeface="Arial"/>
              </a:rPr>
              <a:t>ВСЕУКРАЇНСЬКІ КОНФЕРЕНЦІЇ</a:t>
            </a:r>
            <a:endParaRPr lang="ru-RU" sz="1200" dirty="0">
              <a:latin typeface="KyivType Sans Bold" panose="000008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E4F99-4835-404B-8D39-0A26B4B3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538" cy="1847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DC197D-5F13-48DA-8291-E496CDF4D7CA}"/>
              </a:ext>
            </a:extLst>
          </p:cNvPr>
          <p:cNvSpPr txBox="1"/>
          <p:nvPr/>
        </p:nvSpPr>
        <p:spPr>
          <a:xfrm>
            <a:off x="682814" y="5810781"/>
            <a:ext cx="325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KyivType Sans Bold" panose="00000800000000000000" pitchFamily="2" charset="-52"/>
              </a:rPr>
              <a:t>4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7D9600F-1F96-4A27-9A15-C63DC847006F}"/>
              </a:ext>
            </a:extLst>
          </p:cNvPr>
          <p:cNvSpPr/>
          <p:nvPr/>
        </p:nvSpPr>
        <p:spPr>
          <a:xfrm>
            <a:off x="2280651" y="1290893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B67FE89F-F48E-4D7A-BACF-E836E72BB989}"/>
              </a:ext>
            </a:extLst>
          </p:cNvPr>
          <p:cNvSpPr/>
          <p:nvPr/>
        </p:nvSpPr>
        <p:spPr>
          <a:xfrm>
            <a:off x="2280651" y="1599380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57A284-26B8-492D-B086-C50258B4C654}"/>
              </a:ext>
            </a:extLst>
          </p:cNvPr>
          <p:cNvSpPr/>
          <p:nvPr/>
        </p:nvSpPr>
        <p:spPr>
          <a:xfrm>
            <a:off x="2280651" y="2114988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CACE997-3438-41B0-BC2C-7CA57DB1E6F1}"/>
              </a:ext>
            </a:extLst>
          </p:cNvPr>
          <p:cNvSpPr/>
          <p:nvPr/>
        </p:nvSpPr>
        <p:spPr>
          <a:xfrm>
            <a:off x="2288382" y="2459192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5D97C596-91D0-4792-AF32-A025E90BAD09}"/>
              </a:ext>
            </a:extLst>
          </p:cNvPr>
          <p:cNvSpPr/>
          <p:nvPr/>
        </p:nvSpPr>
        <p:spPr>
          <a:xfrm>
            <a:off x="2288382" y="3076166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E2FAAB4-E035-4D41-9A27-4232755DF324}"/>
              </a:ext>
            </a:extLst>
          </p:cNvPr>
          <p:cNvSpPr/>
          <p:nvPr/>
        </p:nvSpPr>
        <p:spPr>
          <a:xfrm>
            <a:off x="2293384" y="3339154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4F5C95CF-FBCB-4A5B-84B8-0777D35E0930}"/>
              </a:ext>
            </a:extLst>
          </p:cNvPr>
          <p:cNvSpPr/>
          <p:nvPr/>
        </p:nvSpPr>
        <p:spPr>
          <a:xfrm>
            <a:off x="2288382" y="3869453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568ACF8-8CD4-447B-B900-06FF916F949D}"/>
              </a:ext>
            </a:extLst>
          </p:cNvPr>
          <p:cNvSpPr/>
          <p:nvPr/>
        </p:nvSpPr>
        <p:spPr>
          <a:xfrm>
            <a:off x="2280688" y="4410382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ABF29EFA-B4F7-4C1C-BD41-43550C77EE84}"/>
              </a:ext>
            </a:extLst>
          </p:cNvPr>
          <p:cNvSpPr/>
          <p:nvPr/>
        </p:nvSpPr>
        <p:spPr>
          <a:xfrm>
            <a:off x="2280651" y="4726305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5BD38968-86A6-4352-A6A5-5B8A74280860}"/>
              </a:ext>
            </a:extLst>
          </p:cNvPr>
          <p:cNvSpPr/>
          <p:nvPr/>
        </p:nvSpPr>
        <p:spPr>
          <a:xfrm>
            <a:off x="2288382" y="5290344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A5F776FF-94AA-483F-9958-AE6470CCDF46}"/>
              </a:ext>
            </a:extLst>
          </p:cNvPr>
          <p:cNvSpPr/>
          <p:nvPr/>
        </p:nvSpPr>
        <p:spPr>
          <a:xfrm>
            <a:off x="2275527" y="5621890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Google Shape;287;p34">
            <a:extLst>
              <a:ext uri="{FF2B5EF4-FFF2-40B4-BE49-F238E27FC236}">
                <a16:creationId xmlns:a16="http://schemas.microsoft.com/office/drawing/2014/main" id="{1AA91E54-C019-4B17-94F1-252713AA6022}"/>
              </a:ext>
            </a:extLst>
          </p:cNvPr>
          <p:cNvSpPr txBox="1"/>
          <p:nvPr/>
        </p:nvSpPr>
        <p:spPr>
          <a:xfrm>
            <a:off x="2484232" y="1129043"/>
            <a:ext cx="8948651" cy="498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Педагогічна освіта у світлі реформ і викликів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Всеукраїнська студентська конференція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“Формула ідеальної революції у другій половині ХХ — початку ХХІ ст.”</a:t>
            </a:r>
            <a:endParaRPr lang="uk-UA" sz="1500" b="1" i="1" spc="-1" dirty="0">
              <a:latin typeface="KyivType Sans" panose="00000500000000000000" pitchFamily="50" charset="-52"/>
            </a:endParaRP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“Фінансова політика України в умовах євроінтеграції”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Всеукраїнська науково-практична конференція молодих вчених, аспірантів та студентів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“Хореографічна культура — мистецькі виміри”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Сучасні проблеми прикладної математики та комп’ютерних наук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ІХ Всеукраїнська науково-практична конференція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“Проблеми формування здорового способу життя молоді”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en-US" sz="1500" spc="-1" dirty="0">
                <a:latin typeface="KyivType Sans" panose="00000500000000000000" pitchFamily="50" charset="-52"/>
                <a:ea typeface="Microsoft YaHei"/>
              </a:rPr>
              <a:t>XVI 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Науково-практична конференція студентів та молодих вчених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“Психологічні проблеми сучасності”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Нові підходи до вирішення актуальних геологічних проблем України.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en-US" sz="1500" spc="-1" dirty="0">
                <a:latin typeface="KyivType Sans" panose="00000500000000000000" pitchFamily="50" charset="-52"/>
                <a:ea typeface="Microsoft YaHei"/>
              </a:rPr>
              <a:t>V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ІІІ Науково-практичний семінар студентів, аспірантів і молодих учених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“Прикладні аспекти електрохімічного аналізу”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“Романістика: </a:t>
            </a:r>
            <a:r>
              <a:rPr lang="uk-UA" sz="1500" b="1" i="1" spc="-1" dirty="0" err="1">
                <a:latin typeface="KyivType Sans" panose="00000500000000000000" pitchFamily="50" charset="-52"/>
                <a:ea typeface="Microsoft YaHei"/>
              </a:rPr>
              <a:t>антропоцентричний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 і когнітивний аспекти досліджень”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  <a:p>
            <a:pPr>
              <a:lnSpc>
                <a:spcPct val="114000"/>
              </a:lnSpc>
              <a:spcBef>
                <a:spcPts val="300"/>
              </a:spcBef>
            </a:pP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Четверта Всеукраїнська студентська наукова конференція </a:t>
            </a:r>
            <a:r>
              <a:rPr lang="uk-UA" sz="1500" b="1" i="1" spc="-1" dirty="0">
                <a:latin typeface="KyivType Sans" panose="00000500000000000000" pitchFamily="50" charset="-52"/>
                <a:ea typeface="Microsoft YaHei"/>
              </a:rPr>
              <a:t>“Регіональний соціокультурний менеджмент: сучасні виклики і тенденції розвитку”</a:t>
            </a:r>
            <a:r>
              <a:rPr lang="uk-UA" sz="1500" spc="-1" dirty="0">
                <a:latin typeface="KyivType Sans" panose="00000500000000000000" pitchFamily="50" charset="-52"/>
                <a:ea typeface="Microsoft YaHei"/>
              </a:rPr>
              <a:t>.</a:t>
            </a:r>
            <a:endParaRPr lang="uk-UA" sz="1500" spc="-1" dirty="0">
              <a:latin typeface="KyivType Sans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9629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E4613AD-8AE9-45B1-8673-7D6B1585E3DD}"/>
              </a:ext>
            </a:extLst>
          </p:cNvPr>
          <p:cNvSpPr/>
          <p:nvPr/>
        </p:nvSpPr>
        <p:spPr>
          <a:xfrm>
            <a:off x="-7620" y="0"/>
            <a:ext cx="1860538" cy="7824247"/>
          </a:xfrm>
          <a:prstGeom prst="rect">
            <a:avLst/>
          </a:prstGeom>
          <a:solidFill>
            <a:srgbClr val="2D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2275527" y="314802"/>
            <a:ext cx="95174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E2E8A"/>
              </a:buClr>
              <a:buSzPts val="3600"/>
            </a:pPr>
            <a:r>
              <a:rPr lang="uk-UA" sz="2400" dirty="0">
                <a:solidFill>
                  <a:srgbClr val="2D4165"/>
                </a:solidFill>
                <a:latin typeface="KyivType Sans Bold" panose="00000800000000000000" pitchFamily="2" charset="-52"/>
                <a:cs typeface="Arial"/>
                <a:sym typeface="Arial"/>
              </a:rPr>
              <a:t>ДІЯЛЬНІСТЬ: </a:t>
            </a:r>
            <a:r>
              <a:rPr lang="uk-UA" sz="2400" dirty="0">
                <a:latin typeface="KyivType Sans Bold" panose="00000800000000000000" pitchFamily="2" charset="-52"/>
                <a:cs typeface="Arial"/>
                <a:sym typeface="Arial"/>
              </a:rPr>
              <a:t>ПОДІЇ</a:t>
            </a:r>
            <a:endParaRPr lang="ru-RU" sz="1200" dirty="0">
              <a:latin typeface="KyivType Sans Bold" panose="000008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E4F99-4835-404B-8D39-0A26B4B3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538" cy="1847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DC197D-5F13-48DA-8291-E496CDF4D7CA}"/>
              </a:ext>
            </a:extLst>
          </p:cNvPr>
          <p:cNvSpPr txBox="1"/>
          <p:nvPr/>
        </p:nvSpPr>
        <p:spPr>
          <a:xfrm>
            <a:off x="682814" y="5810781"/>
            <a:ext cx="325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KyivType Sans Bold" panose="00000800000000000000" pitchFamily="2" charset="-52"/>
              </a:rPr>
              <a:t>5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B67FE89F-F48E-4D7A-BACF-E836E72BB989}"/>
              </a:ext>
            </a:extLst>
          </p:cNvPr>
          <p:cNvSpPr/>
          <p:nvPr/>
        </p:nvSpPr>
        <p:spPr>
          <a:xfrm>
            <a:off x="2283759" y="1049832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57A284-26B8-492D-B086-C50258B4C654}"/>
              </a:ext>
            </a:extLst>
          </p:cNvPr>
          <p:cNvSpPr/>
          <p:nvPr/>
        </p:nvSpPr>
        <p:spPr>
          <a:xfrm>
            <a:off x="2283759" y="1382713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CACE997-3438-41B0-BC2C-7CA57DB1E6F1}"/>
              </a:ext>
            </a:extLst>
          </p:cNvPr>
          <p:cNvSpPr/>
          <p:nvPr/>
        </p:nvSpPr>
        <p:spPr>
          <a:xfrm>
            <a:off x="2283759" y="1889462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5D97C596-91D0-4792-AF32-A025E90BAD09}"/>
              </a:ext>
            </a:extLst>
          </p:cNvPr>
          <p:cNvSpPr/>
          <p:nvPr/>
        </p:nvSpPr>
        <p:spPr>
          <a:xfrm>
            <a:off x="2283759" y="2304689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E2FAAB4-E035-4D41-9A27-4232755DF324}"/>
              </a:ext>
            </a:extLst>
          </p:cNvPr>
          <p:cNvSpPr/>
          <p:nvPr/>
        </p:nvSpPr>
        <p:spPr>
          <a:xfrm>
            <a:off x="2283759" y="2667738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4F5C95CF-FBCB-4A5B-84B8-0777D35E0930}"/>
              </a:ext>
            </a:extLst>
          </p:cNvPr>
          <p:cNvSpPr/>
          <p:nvPr/>
        </p:nvSpPr>
        <p:spPr>
          <a:xfrm>
            <a:off x="7151097" y="908529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C568ACF8-8CD4-447B-B900-06FF916F949D}"/>
              </a:ext>
            </a:extLst>
          </p:cNvPr>
          <p:cNvSpPr/>
          <p:nvPr/>
        </p:nvSpPr>
        <p:spPr>
          <a:xfrm>
            <a:off x="7151097" y="1662792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ABF29EFA-B4F7-4C1C-BD41-43550C77EE84}"/>
              </a:ext>
            </a:extLst>
          </p:cNvPr>
          <p:cNvSpPr/>
          <p:nvPr/>
        </p:nvSpPr>
        <p:spPr>
          <a:xfrm>
            <a:off x="7151097" y="1986610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5BD38968-86A6-4352-A6A5-5B8A74280860}"/>
              </a:ext>
            </a:extLst>
          </p:cNvPr>
          <p:cNvSpPr/>
          <p:nvPr/>
        </p:nvSpPr>
        <p:spPr>
          <a:xfrm>
            <a:off x="7151097" y="2630023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49B573-DF3E-4605-8074-B9190168B39B}"/>
              </a:ext>
            </a:extLst>
          </p:cNvPr>
          <p:cNvSpPr txBox="1"/>
          <p:nvPr/>
        </p:nvSpPr>
        <p:spPr>
          <a:xfrm>
            <a:off x="2540357" y="100326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KyivType Sans" panose="00000500000000000000" pitchFamily="50" charset="-52"/>
                <a:ea typeface="Times New Roman" panose="02020603050405020304" pitchFamily="18" charset="0"/>
              </a:rPr>
              <a:t>У</a:t>
            </a:r>
            <a:r>
              <a:rPr lang="uk-UA" sz="1600" dirty="0">
                <a:effectLst/>
                <a:latin typeface="KyivType Sans" panose="00000500000000000000" pitchFamily="50" charset="-52"/>
                <a:ea typeface="Times New Roman" panose="02020603050405020304" pitchFamily="18" charset="0"/>
              </a:rPr>
              <a:t>часники Наукового фестивалю OL </a:t>
            </a:r>
            <a:endParaRPr lang="uk-UA" sz="1600" dirty="0">
              <a:latin typeface="KyivType Sans" panose="00000500000000000000" pitchFamily="50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BEDFE6-F0D4-4DB8-8F75-96E13478A1CD}"/>
              </a:ext>
            </a:extLst>
          </p:cNvPr>
          <p:cNvSpPr txBox="1"/>
          <p:nvPr/>
        </p:nvSpPr>
        <p:spPr>
          <a:xfrm>
            <a:off x="2553372" y="1295516"/>
            <a:ext cx="39803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effectLst/>
                <a:latin typeface="KyivType Sans" panose="00000500000000000000" pitchFamily="50" charset="-52"/>
                <a:ea typeface="Times New Roman" panose="02020603050405020304" pitchFamily="18" charset="0"/>
              </a:rPr>
              <a:t>Участь у програмі “Університет для учнів” </a:t>
            </a:r>
            <a:endParaRPr lang="uk-UA" sz="1600" dirty="0">
              <a:latin typeface="KyivType Sans" panose="00000500000000000000" pitchFamily="50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C2D1AF-7DA0-41D2-B2D0-CC47ACFD8DF9}"/>
              </a:ext>
            </a:extLst>
          </p:cNvPr>
          <p:cNvSpPr txBox="1"/>
          <p:nvPr/>
        </p:nvSpPr>
        <p:spPr>
          <a:xfrm>
            <a:off x="2553372" y="1840330"/>
            <a:ext cx="40672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KyivType Sans" panose="00000500000000000000" pitchFamily="50" charset="-52"/>
                <a:ea typeface="Times New Roman" panose="02020603050405020304" pitchFamily="18" charset="0"/>
              </a:rPr>
              <a:t>П</a:t>
            </a:r>
            <a:r>
              <a:rPr lang="uk-UA" sz="1600" dirty="0">
                <a:effectLst/>
                <a:latin typeface="KyivType Sans" panose="00000500000000000000" pitchFamily="50" charset="-52"/>
                <a:ea typeface="Times New Roman" panose="02020603050405020304" pitchFamily="18" charset="0"/>
              </a:rPr>
              <a:t>ублічні лекції з серії "Після війни"</a:t>
            </a:r>
            <a:endParaRPr lang="uk-UA" sz="1600" dirty="0">
              <a:latin typeface="KyivType Sans" panose="00000500000000000000" pitchFamily="50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497F72-6A21-4B02-B41E-4C5BD170AF34}"/>
              </a:ext>
            </a:extLst>
          </p:cNvPr>
          <p:cNvSpPr txBox="1"/>
          <p:nvPr/>
        </p:nvSpPr>
        <p:spPr>
          <a:xfrm>
            <a:off x="2566732" y="2913049"/>
            <a:ext cx="3132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KyivType Sans" panose="00000500000000000000" pitchFamily="50" charset="-52"/>
                <a:ea typeface="Times New Roman" panose="02020603050405020304" pitchFamily="18" charset="0"/>
              </a:rPr>
              <a:t>К</a:t>
            </a:r>
            <a:r>
              <a:rPr lang="uk-UA" sz="1600" dirty="0">
                <a:effectLst/>
                <a:latin typeface="KyivType Sans" panose="00000500000000000000" pitchFamily="50" charset="-52"/>
                <a:ea typeface="Times New Roman" panose="02020603050405020304" pitchFamily="18" charset="0"/>
              </a:rPr>
              <a:t>іноперегляди-дискусії</a:t>
            </a:r>
            <a:endParaRPr lang="uk-UA" sz="1600" dirty="0">
              <a:latin typeface="KyivType Sans" panose="00000500000000000000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AEC9CF-14F6-468C-8553-8F7C450258C6}"/>
              </a:ext>
            </a:extLst>
          </p:cNvPr>
          <p:cNvSpPr txBox="1"/>
          <p:nvPr/>
        </p:nvSpPr>
        <p:spPr>
          <a:xfrm>
            <a:off x="2529344" y="2553893"/>
            <a:ext cx="38046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 err="1">
                <a:effectLst/>
                <a:latin typeface="KyivType Sans" panose="00000500000000000000" pitchFamily="50" charset="-52"/>
                <a:ea typeface="Times New Roman" panose="02020603050405020304" pitchFamily="18" charset="0"/>
              </a:rPr>
              <a:t>Мультивсесвіт</a:t>
            </a:r>
            <a:r>
              <a:rPr lang="uk-UA" sz="1600" dirty="0">
                <a:effectLst/>
                <a:latin typeface="KyivType Sans" panose="00000500000000000000" pitchFamily="50" charset="-52"/>
                <a:ea typeface="Times New Roman" panose="02020603050405020304" pitchFamily="18" charset="0"/>
              </a:rPr>
              <a:t> дат</a:t>
            </a:r>
            <a:endParaRPr lang="uk-UA" sz="1600" dirty="0">
              <a:latin typeface="KyivType Sans" panose="000005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91DA8B-AA80-4DC3-94FE-509E6AB71776}"/>
              </a:ext>
            </a:extLst>
          </p:cNvPr>
          <p:cNvSpPr txBox="1"/>
          <p:nvPr/>
        </p:nvSpPr>
        <p:spPr>
          <a:xfrm>
            <a:off x="7336090" y="2485959"/>
            <a:ext cx="45258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KyivType Sans" panose="00000500000000000000" pitchFamily="50" charset="-52"/>
                <a:ea typeface="Times New Roman" panose="02020603050405020304" pitchFamily="18" charset="0"/>
              </a:rPr>
              <a:t>В</a:t>
            </a:r>
            <a:r>
              <a:rPr lang="uk-UA" sz="1600" dirty="0">
                <a:effectLst/>
                <a:latin typeface="KyivType Sans" panose="00000500000000000000" pitchFamily="50" charset="-52"/>
                <a:ea typeface="Times New Roman" panose="02020603050405020304" pitchFamily="18" charset="0"/>
              </a:rPr>
              <a:t>ідео-діалог разом зі студентами Шекспірівського інституту у </a:t>
            </a:r>
            <a:r>
              <a:rPr lang="uk-UA" sz="1600" dirty="0" err="1">
                <a:effectLst/>
                <a:latin typeface="KyivType Sans" panose="00000500000000000000" pitchFamily="50" charset="-52"/>
                <a:ea typeface="Times New Roman" panose="02020603050405020304" pitchFamily="18" charset="0"/>
              </a:rPr>
              <a:t>Стредфорді</a:t>
            </a:r>
            <a:r>
              <a:rPr lang="uk-UA" sz="1600" dirty="0">
                <a:effectLst/>
                <a:latin typeface="KyivType Sans" panose="00000500000000000000" pitchFamily="50" charset="-52"/>
                <a:ea typeface="Times New Roman" panose="02020603050405020304" pitchFamily="18" charset="0"/>
              </a:rPr>
              <a:t>-на-</a:t>
            </a:r>
            <a:r>
              <a:rPr lang="uk-UA" sz="1600" dirty="0" err="1">
                <a:effectLst/>
                <a:latin typeface="KyivType Sans" panose="00000500000000000000" pitchFamily="50" charset="-52"/>
                <a:ea typeface="Times New Roman" panose="02020603050405020304" pitchFamily="18" charset="0"/>
              </a:rPr>
              <a:t>Ейвоні</a:t>
            </a:r>
            <a:r>
              <a:rPr lang="uk-UA" sz="1600" dirty="0">
                <a:effectLst/>
                <a:latin typeface="KyivType Sans" panose="00000500000000000000" pitchFamily="50" charset="-52"/>
                <a:ea typeface="Times New Roman" panose="02020603050405020304" pitchFamily="18" charset="0"/>
              </a:rPr>
              <a:t>; </a:t>
            </a:r>
            <a:endParaRPr lang="uk-UA" sz="1600" dirty="0">
              <a:latin typeface="KyivType Sans" panose="00000500000000000000" pitchFamily="50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3A29B1-9C19-4BCB-A072-562963D81FAB}"/>
              </a:ext>
            </a:extLst>
          </p:cNvPr>
          <p:cNvSpPr txBox="1"/>
          <p:nvPr/>
        </p:nvSpPr>
        <p:spPr>
          <a:xfrm>
            <a:off x="7322229" y="774684"/>
            <a:ext cx="4325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>
                <a:latin typeface="KyivType Sans" panose="00000500000000000000" pitchFamily="50" charset="-52"/>
              </a:rPr>
              <a:t>Д</a:t>
            </a:r>
            <a:r>
              <a:rPr lang="ru-RU" sz="1600" b="0" i="0" dirty="0" err="1">
                <a:effectLst/>
                <a:latin typeface="KyivType Sans" panose="00000500000000000000" pitchFamily="50" charset="-52"/>
              </a:rPr>
              <a:t>описи</a:t>
            </a:r>
            <a:r>
              <a:rPr lang="ru-RU" sz="1600" b="0" i="0" dirty="0">
                <a:effectLst/>
                <a:latin typeface="KyivType Sans" panose="00000500000000000000" pitchFamily="50" charset="-52"/>
              </a:rPr>
              <a:t> з </a:t>
            </a:r>
            <a:r>
              <a:rPr lang="ru-RU" sz="1600" b="0" i="0" dirty="0" err="1">
                <a:effectLst/>
                <a:latin typeface="KyivType Sans" panose="00000500000000000000" pitchFamily="50" charset="-52"/>
              </a:rPr>
              <a:t>пояснення</a:t>
            </a:r>
            <a:r>
              <a:rPr lang="ru-RU" sz="1600" b="0" i="0" dirty="0">
                <a:effectLst/>
                <a:latin typeface="KyivType Sans" panose="00000500000000000000" pitchFamily="50" charset="-52"/>
              </a:rPr>
              <a:t>, </a:t>
            </a:r>
            <a:r>
              <a:rPr lang="ru-RU" sz="1600" b="0" i="0" dirty="0" err="1">
                <a:effectLst/>
                <a:latin typeface="KyivType Sans" panose="00000500000000000000" pitchFamily="50" charset="-52"/>
              </a:rPr>
              <a:t>що</a:t>
            </a:r>
            <a:r>
              <a:rPr lang="ru-RU" sz="1600" b="0" i="0" dirty="0">
                <a:effectLst/>
                <a:latin typeface="KyivType Sans" panose="00000500000000000000" pitchFamily="50" charset="-52"/>
              </a:rPr>
              <a:t> </a:t>
            </a:r>
            <a:r>
              <a:rPr lang="ru-RU" sz="1600" b="0" i="0" dirty="0" err="1">
                <a:effectLst/>
                <a:latin typeface="KyivType Sans" panose="00000500000000000000" pitchFamily="50" charset="-52"/>
              </a:rPr>
              <a:t>таке</a:t>
            </a:r>
            <a:r>
              <a:rPr lang="ru-RU" sz="1600" b="0" i="0" dirty="0">
                <a:effectLst/>
                <a:latin typeface="KyivType Sans" panose="00000500000000000000" pitchFamily="50" charset="-52"/>
              </a:rPr>
              <a:t> </a:t>
            </a:r>
            <a:r>
              <a:rPr lang="ru-RU" sz="1600" b="0" i="0" dirty="0" err="1">
                <a:effectLst/>
                <a:latin typeface="KyivType Sans" panose="00000500000000000000" pitchFamily="50" charset="-52"/>
              </a:rPr>
              <a:t>тези</a:t>
            </a:r>
            <a:r>
              <a:rPr lang="ru-RU" sz="1600" b="0" i="0" dirty="0">
                <a:effectLst/>
                <a:latin typeface="KyivType Sans" panose="00000500000000000000" pitchFamily="50" charset="-52"/>
              </a:rPr>
              <a:t>, </a:t>
            </a:r>
            <a:r>
              <a:rPr lang="ru-RU" sz="1600" b="0" i="0" dirty="0" err="1">
                <a:effectLst/>
                <a:latin typeface="KyivType Sans" panose="00000500000000000000" pitchFamily="50" charset="-52"/>
              </a:rPr>
              <a:t>курсова</a:t>
            </a:r>
            <a:r>
              <a:rPr lang="ru-RU" sz="1600" b="0" i="0" dirty="0">
                <a:effectLst/>
                <a:latin typeface="KyivType Sans" panose="00000500000000000000" pitchFamily="50" charset="-52"/>
              </a:rPr>
              <a:t> робота, </a:t>
            </a:r>
            <a:r>
              <a:rPr lang="ru-RU" sz="1600" b="0" i="0" dirty="0" err="1">
                <a:effectLst/>
                <a:latin typeface="KyivType Sans" panose="00000500000000000000" pitchFamily="50" charset="-52"/>
              </a:rPr>
              <a:t>академічна</a:t>
            </a:r>
            <a:r>
              <a:rPr lang="ru-RU" sz="1600" b="0" i="0" dirty="0">
                <a:effectLst/>
                <a:latin typeface="KyivType Sans" panose="00000500000000000000" pitchFamily="50" charset="-52"/>
              </a:rPr>
              <a:t> </a:t>
            </a:r>
            <a:r>
              <a:rPr lang="ru-RU" sz="1600" b="0" i="0" dirty="0" err="1">
                <a:effectLst/>
                <a:latin typeface="KyivType Sans" panose="00000500000000000000" pitchFamily="50" charset="-52"/>
              </a:rPr>
              <a:t>доброчесність</a:t>
            </a:r>
            <a:r>
              <a:rPr lang="ru-RU" sz="1600" b="0" i="0" dirty="0">
                <a:effectLst/>
                <a:latin typeface="KyivType Sans" panose="00000500000000000000" pitchFamily="50" charset="-52"/>
              </a:rPr>
              <a:t> </a:t>
            </a:r>
            <a:r>
              <a:rPr lang="ru-RU" sz="1600" b="0" i="0" dirty="0" err="1">
                <a:effectLst/>
                <a:latin typeface="KyivType Sans" panose="00000500000000000000" pitchFamily="50" charset="-52"/>
              </a:rPr>
              <a:t>тощо</a:t>
            </a:r>
            <a:endParaRPr lang="uk-UA" sz="1600" dirty="0">
              <a:latin typeface="KyivType Sans" panose="00000500000000000000" pitchFamily="50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8645FB-BCA0-4D93-9F65-34FD054A0FAF}"/>
              </a:ext>
            </a:extLst>
          </p:cNvPr>
          <p:cNvSpPr txBox="1"/>
          <p:nvPr/>
        </p:nvSpPr>
        <p:spPr>
          <a:xfrm>
            <a:off x="7322229" y="1937097"/>
            <a:ext cx="4439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0" i="0" dirty="0">
                <a:effectLst/>
                <a:latin typeface="KyivType Sans" panose="00000500000000000000" pitchFamily="50" charset="-52"/>
              </a:rPr>
              <a:t>Інформування студентів про </a:t>
            </a:r>
            <a:r>
              <a:rPr lang="uk-UA" sz="1600" b="0" i="0" dirty="0" err="1">
                <a:effectLst/>
                <a:latin typeface="KyivType Sans" panose="00000500000000000000" pitchFamily="50" charset="-52"/>
              </a:rPr>
              <a:t>інціативи</a:t>
            </a:r>
            <a:r>
              <a:rPr lang="uk-UA" sz="1600" b="0" i="0" dirty="0">
                <a:effectLst/>
                <a:latin typeface="KyivType Sans" panose="00000500000000000000" pitchFamily="50" charset="-52"/>
              </a:rPr>
              <a:t>, стипендії, програми обмінів</a:t>
            </a:r>
            <a:endParaRPr lang="uk-UA" sz="1600" dirty="0">
              <a:latin typeface="KyivType Sans" panose="000005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5F0A70-6D31-4626-A72F-484C7D4FC16F}"/>
              </a:ext>
            </a:extLst>
          </p:cNvPr>
          <p:cNvSpPr txBox="1"/>
          <p:nvPr/>
        </p:nvSpPr>
        <p:spPr>
          <a:xfrm>
            <a:off x="7322229" y="1616223"/>
            <a:ext cx="68169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0" i="0" dirty="0">
                <a:effectLst/>
                <a:latin typeface="KyivType Sans" panose="00000500000000000000" pitchFamily="50" charset="-52"/>
              </a:rPr>
              <a:t>Засідання наукових гуртків</a:t>
            </a:r>
            <a:endParaRPr lang="uk-UA" sz="1600" dirty="0">
              <a:latin typeface="KyivType Sans" panose="00000500000000000000" pitchFamily="50" charset="-52"/>
            </a:endParaRPr>
          </a:p>
        </p:txBody>
      </p:sp>
      <p:pic>
        <p:nvPicPr>
          <p:cNvPr id="2052" name="Picture 4" descr="Немає опису світлини.">
            <a:extLst>
              <a:ext uri="{FF2B5EF4-FFF2-40B4-BE49-F238E27FC236}">
                <a16:creationId xmlns:a16="http://schemas.microsoft.com/office/drawing/2014/main" id="{6FAA46B8-0D2A-4D9C-AC3E-B5129E5F9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914" y="3852752"/>
            <a:ext cx="2690446" cy="269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5F04CE3-90BB-48D7-BB14-7A656E002000}"/>
              </a:ext>
            </a:extLst>
          </p:cNvPr>
          <p:cNvSpPr txBox="1"/>
          <p:nvPr/>
        </p:nvSpPr>
        <p:spPr>
          <a:xfrm>
            <a:off x="2559476" y="2199221"/>
            <a:ext cx="3774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latin typeface="KyivType Sans" panose="00000500000000000000" pitchFamily="50" charset="-52"/>
              </a:rPr>
              <a:t>Участь у «Місті професій»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6F85AEB-D270-43BF-B037-75E843C964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7439C9-9CEE-45BE-9332-9526CBD75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799" y="3576386"/>
            <a:ext cx="3237153" cy="1820899"/>
          </a:xfrm>
          <a:prstGeom prst="rect">
            <a:avLst/>
          </a:prstGeom>
        </p:spPr>
      </p:pic>
      <p:pic>
        <p:nvPicPr>
          <p:cNvPr id="2062" name="Picture 14" descr="Університет для учнів&quot; 2021-2022 навчальний рік. Електролітична дисоціація  - YouTube">
            <a:extLst>
              <a:ext uri="{FF2B5EF4-FFF2-40B4-BE49-F238E27FC236}">
                <a16:creationId xmlns:a16="http://schemas.microsoft.com/office/drawing/2014/main" id="{A1831794-50CD-4DC7-A678-68B60817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51" y="3532635"/>
            <a:ext cx="3136889" cy="175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ADEFF0D-17F3-4872-8AFC-BACBAC2B01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0266" y="4930137"/>
            <a:ext cx="3132320" cy="17619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3AC724-0A61-4F1D-A562-5F3C41878D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121" y="5041230"/>
            <a:ext cx="3237152" cy="1690232"/>
          </a:xfrm>
          <a:prstGeom prst="rect">
            <a:avLst/>
          </a:prstGeom>
        </p:spPr>
      </p:pic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1F3226ED-059D-4230-9BB6-B2790556CD82}"/>
              </a:ext>
            </a:extLst>
          </p:cNvPr>
          <p:cNvSpPr/>
          <p:nvPr/>
        </p:nvSpPr>
        <p:spPr>
          <a:xfrm>
            <a:off x="2283759" y="3012390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55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DFC33B0-0E5E-42A6-8074-191E00BE42F2}"/>
              </a:ext>
            </a:extLst>
          </p:cNvPr>
          <p:cNvSpPr txBox="1"/>
          <p:nvPr/>
        </p:nvSpPr>
        <p:spPr>
          <a:xfrm>
            <a:off x="2498471" y="1247163"/>
            <a:ext cx="945260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uk-UA" sz="1800" b="1" spc="-1" dirty="0">
                <a:latin typeface="KyivType Sans Bold" panose="00000800000000000000" pitchFamily="2" charset="-52"/>
              </a:rPr>
              <a:t>19</a:t>
            </a:r>
            <a:r>
              <a:rPr lang="uk-UA" sz="1800" b="1" spc="-1" dirty="0">
                <a:latin typeface="KyivType Sans" panose="00000500000000000000" pitchFamily="50" charset="-52"/>
              </a:rPr>
              <a:t> факультетів            </a:t>
            </a:r>
            <a:r>
              <a:rPr lang="uk-UA" sz="1800" b="1" spc="-1" dirty="0">
                <a:latin typeface="KyivType Sans Bold" panose="00000800000000000000" pitchFamily="2" charset="-52"/>
              </a:rPr>
              <a:t>68</a:t>
            </a:r>
            <a:r>
              <a:rPr lang="uk-UA" sz="1800" b="1" spc="-1" dirty="0">
                <a:latin typeface="KyivType Sans" panose="00000500000000000000" pitchFamily="50" charset="-52"/>
              </a:rPr>
              <a:t> галузей знань і спеціальностей</a:t>
            </a:r>
            <a:r>
              <a:rPr lang="uk-UA" spc="-1" dirty="0">
                <a:latin typeface="KyivType Sans" panose="00000500000000000000" pitchFamily="50" charset="-52"/>
              </a:rPr>
              <a:t>          </a:t>
            </a:r>
            <a:r>
              <a:rPr lang="uk-UA" sz="1800" b="1" spc="-1" dirty="0">
                <a:latin typeface="KyivType Sans Bold" panose="00000800000000000000" pitchFamily="2" charset="-52"/>
              </a:rPr>
              <a:t>718</a:t>
            </a:r>
            <a:r>
              <a:rPr lang="uk-UA" sz="1800" b="1" spc="-1" dirty="0">
                <a:latin typeface="KyivType Sans" panose="00000500000000000000" pitchFamily="50" charset="-52"/>
              </a:rPr>
              <a:t> студентів</a:t>
            </a:r>
            <a:endParaRPr lang="uk-UA" sz="1800" spc="-1" dirty="0">
              <a:latin typeface="KyivType Sans" panose="00000500000000000000" pitchFamily="50" charset="-52"/>
            </a:endParaRPr>
          </a:p>
          <a:p>
            <a:pPr algn="ctr">
              <a:tabLst>
                <a:tab pos="0" algn="l"/>
              </a:tabLst>
            </a:pPr>
            <a:r>
              <a:rPr lang="uk-UA" sz="2000" b="1" spc="-1" dirty="0">
                <a:latin typeface="KyivType Sans" panose="00000500000000000000" pitchFamily="50" charset="-52"/>
              </a:rPr>
              <a:t> </a:t>
            </a:r>
            <a:endParaRPr lang="uk-UA" dirty="0">
              <a:latin typeface="KyivType Sans" panose="00000500000000000000" pitchFamily="50" charset="-52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E4613AD-8AE9-45B1-8673-7D6B1585E3DD}"/>
              </a:ext>
            </a:extLst>
          </p:cNvPr>
          <p:cNvSpPr/>
          <p:nvPr/>
        </p:nvSpPr>
        <p:spPr>
          <a:xfrm>
            <a:off x="-7620" y="0"/>
            <a:ext cx="1860538" cy="7824247"/>
          </a:xfrm>
          <a:prstGeom prst="rect">
            <a:avLst/>
          </a:prstGeom>
          <a:solidFill>
            <a:srgbClr val="2D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2275527" y="314802"/>
            <a:ext cx="95174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990000"/>
              </a:buClr>
              <a:buSzPts val="2800"/>
            </a:pPr>
            <a:r>
              <a:rPr lang="uk-UA" sz="2000" b="1" dirty="0">
                <a:latin typeface="KyivType Sans Bold" panose="00000800000000000000" pitchFamily="2" charset="-52"/>
                <a:ea typeface="Arial"/>
                <a:cs typeface="Arial"/>
                <a:sym typeface="Arial"/>
              </a:rPr>
              <a:t>ВСЕУКРАЇНСЬКИЙ КОНКУРС СТУДЕНТСЬКИХ НАУКОВИХ РОБІТ З ГАЛУЗЕЙ ЗНАНЬ І СПЕЦІАЛЬНОСТЕЙ У 202</a:t>
            </a:r>
            <a:r>
              <a:rPr lang="en-US" sz="2000" b="1" dirty="0">
                <a:latin typeface="KyivType Sans Bold" panose="00000800000000000000" pitchFamily="2" charset="-52"/>
                <a:ea typeface="Arial"/>
                <a:cs typeface="Arial"/>
                <a:sym typeface="Arial"/>
              </a:rPr>
              <a:t>1</a:t>
            </a:r>
            <a:r>
              <a:rPr lang="uk-UA" sz="2000" b="1" dirty="0">
                <a:latin typeface="KyivType Sans Bold" panose="00000800000000000000" pitchFamily="2" charset="-52"/>
                <a:ea typeface="Arial"/>
                <a:cs typeface="Arial"/>
                <a:sym typeface="Arial"/>
              </a:rPr>
              <a:t>/20</a:t>
            </a:r>
            <a:r>
              <a:rPr lang="uk-UA" sz="2000" b="1" dirty="0">
                <a:latin typeface="KyivType Sans Bold" panose="00000800000000000000" pitchFamily="2" charset="-52"/>
              </a:rPr>
              <a:t>2</a:t>
            </a:r>
            <a:r>
              <a:rPr lang="en-US" sz="2000" b="1" dirty="0">
                <a:latin typeface="KyivType Sans Bold" panose="00000800000000000000" pitchFamily="2" charset="-52"/>
              </a:rPr>
              <a:t>2</a:t>
            </a:r>
            <a:r>
              <a:rPr lang="uk-UA" sz="2000" b="1" dirty="0">
                <a:latin typeface="KyivType Sans Bold" panose="00000800000000000000" pitchFamily="2" charset="-52"/>
                <a:ea typeface="Arial"/>
                <a:cs typeface="Arial"/>
                <a:sym typeface="Arial"/>
              </a:rPr>
              <a:t> Н.Р.</a:t>
            </a:r>
            <a:endParaRPr lang="uk-UA" sz="2000" dirty="0">
              <a:latin typeface="KyivType Sans Bold" panose="000008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E4F99-4835-404B-8D39-0A26B4B3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538" cy="1847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DC197D-5F13-48DA-8291-E496CDF4D7CA}"/>
              </a:ext>
            </a:extLst>
          </p:cNvPr>
          <p:cNvSpPr txBox="1"/>
          <p:nvPr/>
        </p:nvSpPr>
        <p:spPr>
          <a:xfrm>
            <a:off x="682814" y="5810781"/>
            <a:ext cx="325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KyivType Sans Bold" panose="00000800000000000000" pitchFamily="2" charset="-52"/>
              </a:rPr>
              <a:t>7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57A284-26B8-492D-B086-C50258B4C654}"/>
              </a:ext>
            </a:extLst>
          </p:cNvPr>
          <p:cNvSpPr/>
          <p:nvPr/>
        </p:nvSpPr>
        <p:spPr>
          <a:xfrm>
            <a:off x="2275527" y="1366603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CACE997-3438-41B0-BC2C-7CA57DB1E6F1}"/>
              </a:ext>
            </a:extLst>
          </p:cNvPr>
          <p:cNvSpPr/>
          <p:nvPr/>
        </p:nvSpPr>
        <p:spPr>
          <a:xfrm>
            <a:off x="4856803" y="1366603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5D97C596-91D0-4792-AF32-A025E90BAD09}"/>
              </a:ext>
            </a:extLst>
          </p:cNvPr>
          <p:cNvSpPr/>
          <p:nvPr/>
        </p:nvSpPr>
        <p:spPr>
          <a:xfrm>
            <a:off x="9855119" y="1381700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175980-9DBA-4E19-B2F8-9FD19F93BDA9}"/>
              </a:ext>
            </a:extLst>
          </p:cNvPr>
          <p:cNvSpPr txBox="1"/>
          <p:nvPr/>
        </p:nvSpPr>
        <p:spPr>
          <a:xfrm>
            <a:off x="2803824" y="1945530"/>
            <a:ext cx="7908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spc="-1" dirty="0">
                <a:latin typeface="KyivType Sans Bold" panose="00000800000000000000" pitchFamily="2" charset="-52"/>
              </a:rPr>
              <a:t>Н</a:t>
            </a:r>
            <a:r>
              <a:rPr lang="uk-UA" sz="1800" b="1" spc="-1" dirty="0">
                <a:latin typeface="KyivType Sans Bold" panose="00000800000000000000" pitchFamily="2" charset="-52"/>
              </a:rPr>
              <a:t>агородили дипломами 119 студентів переможців першого туру Конкурсу.</a:t>
            </a:r>
            <a:endParaRPr lang="uk-UA" dirty="0">
              <a:latin typeface="KyivType Sans Bold" panose="00000800000000000000" pitchFamily="2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01E938-93DB-4378-9230-1CB55FC7B202}"/>
              </a:ext>
            </a:extLst>
          </p:cNvPr>
          <p:cNvSpPr txBox="1"/>
          <p:nvPr/>
        </p:nvSpPr>
        <p:spPr>
          <a:xfrm>
            <a:off x="2064470" y="3182896"/>
            <a:ext cx="4392891" cy="330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DejaVu Sans"/>
              </a:rPr>
              <a:t>Біологічний факультет — 4 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DejaVu Sans"/>
              </a:rPr>
              <a:t>Географічний факультет — 6 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Геологічний факультет — 1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Економічний факультет — 25 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Факультет електроніки та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комп’ютерних технологій — 2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Факультет журналістики — 3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Факультет іноземних мов — 5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Історичний факультет — 6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Факультет культури і мистецтв — 3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Механіко-математичний факультет — 1</a:t>
            </a:r>
            <a:endParaRPr lang="uk-UA" sz="1600" spc="-1" dirty="0">
              <a:latin typeface="KyivType Sans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FAAA45-ED62-44FD-A259-6A04FFFA8589}"/>
              </a:ext>
            </a:extLst>
          </p:cNvPr>
          <p:cNvSpPr txBox="1"/>
          <p:nvPr/>
        </p:nvSpPr>
        <p:spPr>
          <a:xfrm>
            <a:off x="6668913" y="2929809"/>
            <a:ext cx="4250547" cy="3619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DejaVu Sans"/>
              </a:rPr>
              <a:t>Факультет міжнародних відносин — 5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DejaVu Sans"/>
              </a:rPr>
              <a:t>Факультет педагогічної освіти — 16 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DejaVu Sans"/>
              </a:rPr>
              <a:t>Факультет прикладної 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DejaVu Sans"/>
              </a:rPr>
              <a:t>математики та інформатики — 3 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DejaVu Sans"/>
              </a:rPr>
              <a:t>Факультет управління 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DejaVu Sans"/>
              </a:rPr>
              <a:t>фінансам та бізнесу — 10 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Фізичний факультет — 1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Філологічний факультет — 6 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Філософський факультет — 5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Хімічний факультет — 6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>
              <a:lnSpc>
                <a:spcPct val="120000"/>
              </a:lnSpc>
            </a:pPr>
            <a:r>
              <a:rPr lang="uk-UA" sz="1600" spc="-1" dirty="0">
                <a:latin typeface="KyivType Sans" panose="00000500000000000000" pitchFamily="50" charset="-52"/>
                <a:ea typeface="Microsoft YaHei"/>
              </a:rPr>
              <a:t>Юридичний факультет —11</a:t>
            </a:r>
            <a:endParaRPr lang="uk-UA" sz="1600" spc="-1" dirty="0">
              <a:latin typeface="KyivType Sans" panose="00000500000000000000" pitchFamily="50" charset="-52"/>
            </a:endParaRPr>
          </a:p>
          <a:p>
            <a:pPr algn="r"/>
            <a:endParaRPr lang="uk-UA" spc="-1" dirty="0"/>
          </a:p>
        </p:txBody>
      </p:sp>
    </p:spTree>
    <p:extLst>
      <p:ext uri="{BB962C8B-B14F-4D97-AF65-F5344CB8AC3E}">
        <p14:creationId xmlns:p14="http://schemas.microsoft.com/office/powerpoint/2010/main" val="150453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E4613AD-8AE9-45B1-8673-7D6B1585E3DD}"/>
              </a:ext>
            </a:extLst>
          </p:cNvPr>
          <p:cNvSpPr/>
          <p:nvPr/>
        </p:nvSpPr>
        <p:spPr>
          <a:xfrm>
            <a:off x="-7620" y="0"/>
            <a:ext cx="1860538" cy="7824247"/>
          </a:xfrm>
          <a:prstGeom prst="rect">
            <a:avLst/>
          </a:prstGeom>
          <a:solidFill>
            <a:srgbClr val="2D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2275527" y="314802"/>
            <a:ext cx="95174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990000"/>
              </a:buClr>
              <a:buSzPts val="2800"/>
            </a:pPr>
            <a:r>
              <a:rPr lang="uk-UA" sz="2400" b="1" dirty="0">
                <a:latin typeface="KyivType Sans Bold" panose="00000800000000000000" pitchFamily="2" charset="-52"/>
                <a:ea typeface="Arial"/>
                <a:cs typeface="Arial"/>
                <a:sym typeface="Arial"/>
              </a:rPr>
              <a:t>НАУКОВА ДІЯЛЬНІСТЬ</a:t>
            </a:r>
            <a:endParaRPr lang="uk-UA" sz="2400" dirty="0">
              <a:latin typeface="KyivType Sans Bold" panose="000008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E4F99-4835-404B-8D39-0A26B4B3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538" cy="1847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DC197D-5F13-48DA-8291-E496CDF4D7CA}"/>
              </a:ext>
            </a:extLst>
          </p:cNvPr>
          <p:cNvSpPr txBox="1"/>
          <p:nvPr/>
        </p:nvSpPr>
        <p:spPr>
          <a:xfrm>
            <a:off x="682814" y="5810781"/>
            <a:ext cx="325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KyivType Sans Bold" panose="00000800000000000000" pitchFamily="2" charset="-52"/>
              </a:rPr>
              <a:t>8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57A284-26B8-492D-B086-C50258B4C654}"/>
              </a:ext>
            </a:extLst>
          </p:cNvPr>
          <p:cNvSpPr/>
          <p:nvPr/>
        </p:nvSpPr>
        <p:spPr>
          <a:xfrm>
            <a:off x="2127211" y="2515648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4CACE997-3438-41B0-BC2C-7CA57DB1E6F1}"/>
              </a:ext>
            </a:extLst>
          </p:cNvPr>
          <p:cNvSpPr/>
          <p:nvPr/>
        </p:nvSpPr>
        <p:spPr>
          <a:xfrm>
            <a:off x="2127211" y="2982456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5D97C596-91D0-4792-AF32-A025E90BAD09}"/>
              </a:ext>
            </a:extLst>
          </p:cNvPr>
          <p:cNvSpPr/>
          <p:nvPr/>
        </p:nvSpPr>
        <p:spPr>
          <a:xfrm>
            <a:off x="2128650" y="3916072"/>
            <a:ext cx="122708" cy="122708"/>
          </a:xfrm>
          <a:prstGeom prst="rect">
            <a:avLst/>
          </a:prstGeom>
          <a:solidFill>
            <a:srgbClr val="2D41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Google Shape;314;p37">
            <a:extLst>
              <a:ext uri="{FF2B5EF4-FFF2-40B4-BE49-F238E27FC236}">
                <a16:creationId xmlns:a16="http://schemas.microsoft.com/office/drawing/2014/main" id="{09764172-FF2D-4C07-B8DB-04C19B22888B}"/>
              </a:ext>
            </a:extLst>
          </p:cNvPr>
          <p:cNvSpPr txBox="1"/>
          <p:nvPr/>
        </p:nvSpPr>
        <p:spPr>
          <a:xfrm>
            <a:off x="2463749" y="2116811"/>
            <a:ext cx="3905829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spcBef>
                <a:spcPts val="1200"/>
              </a:spcBef>
              <a:tabLst>
                <a:tab pos="0" algn="l"/>
              </a:tabLst>
            </a:pPr>
            <a:r>
              <a:rPr lang="ru-RU" sz="2400" b="1" spc="-1" dirty="0">
                <a:latin typeface="KyivType Sans Bold" panose="00000800000000000000" pitchFamily="2" charset="-52"/>
              </a:rPr>
              <a:t>451 </a:t>
            </a:r>
            <a:r>
              <a:rPr lang="ru-RU" sz="2400" spc="-1" dirty="0" err="1">
                <a:latin typeface="KyivType Sans" panose="00000500000000000000" pitchFamily="50" charset="-52"/>
              </a:rPr>
              <a:t>наукова</a:t>
            </a:r>
            <a:r>
              <a:rPr lang="ru-RU" sz="2400" spc="-1" dirty="0">
                <a:latin typeface="KyivType Sans" panose="00000500000000000000" pitchFamily="50" charset="-52"/>
              </a:rPr>
              <a:t> </a:t>
            </a:r>
            <a:r>
              <a:rPr lang="ru-RU" sz="2400" spc="-1" dirty="0" err="1">
                <a:latin typeface="KyivType Sans" panose="00000500000000000000" pitchFamily="50" charset="-52"/>
              </a:rPr>
              <a:t>стаття</a:t>
            </a:r>
            <a:r>
              <a:rPr lang="ru-RU" sz="2400" b="1" spc="-1" dirty="0">
                <a:latin typeface="KyivType Sans" panose="00000500000000000000" pitchFamily="50" charset="-52"/>
              </a:rPr>
              <a:t> </a:t>
            </a:r>
          </a:p>
          <a:p>
            <a:pPr>
              <a:spcBef>
                <a:spcPts val="1200"/>
              </a:spcBef>
              <a:tabLst>
                <a:tab pos="0" algn="l"/>
              </a:tabLst>
            </a:pPr>
            <a:r>
              <a:rPr lang="ru-RU" sz="2400" b="1" spc="-1" dirty="0">
                <a:latin typeface="KyivType Sans Bold" panose="00000800000000000000" pitchFamily="2" charset="-52"/>
              </a:rPr>
              <a:t>1075 </a:t>
            </a:r>
            <a:r>
              <a:rPr lang="ru-RU" sz="2400" spc="-1" dirty="0" err="1">
                <a:latin typeface="KyivType Sans" panose="00000500000000000000" pitchFamily="50" charset="-52"/>
              </a:rPr>
              <a:t>доповідей</a:t>
            </a:r>
            <a:r>
              <a:rPr lang="ru-RU" sz="2400" spc="-1" dirty="0">
                <a:latin typeface="KyivType Sans" panose="00000500000000000000" pitchFamily="50" charset="-52"/>
              </a:rPr>
              <a:t> на </a:t>
            </a:r>
            <a:r>
              <a:rPr lang="ru-RU" sz="2400" spc="-1" dirty="0" err="1">
                <a:latin typeface="KyivType Sans" panose="00000500000000000000" pitchFamily="50" charset="-52"/>
              </a:rPr>
              <a:t>конференціях</a:t>
            </a:r>
            <a:r>
              <a:rPr lang="ru-RU" sz="2400" spc="-1" dirty="0">
                <a:latin typeface="KyivType Sans" panose="00000500000000000000" pitchFamily="50" charset="-52"/>
              </a:rPr>
              <a:t> </a:t>
            </a:r>
          </a:p>
          <a:p>
            <a:pPr>
              <a:spcBef>
                <a:spcPts val="1200"/>
              </a:spcBef>
              <a:tabLst>
                <a:tab pos="0" algn="l"/>
              </a:tabLst>
            </a:pPr>
            <a:r>
              <a:rPr lang="ru-RU" sz="2400" b="1" spc="-1" dirty="0">
                <a:latin typeface="KyivType Sans Bold" panose="00000800000000000000" pitchFamily="2" charset="-52"/>
              </a:rPr>
              <a:t>1238</a:t>
            </a:r>
            <a:r>
              <a:rPr lang="ru-RU" sz="2400" b="1" spc="-1" dirty="0">
                <a:latin typeface="KyivType Sans" panose="00000500000000000000" pitchFamily="50" charset="-52"/>
              </a:rPr>
              <a:t> </a:t>
            </a:r>
            <a:r>
              <a:rPr lang="ru-RU" sz="2400" spc="-1" dirty="0" err="1">
                <a:latin typeface="KyivType Sans" panose="00000500000000000000" pitchFamily="50" charset="-52"/>
              </a:rPr>
              <a:t>студентів</a:t>
            </a:r>
            <a:r>
              <a:rPr lang="ru-RU" sz="2400" spc="-1" dirty="0">
                <a:latin typeface="KyivType Sans" panose="00000500000000000000" pitchFamily="50" charset="-52"/>
              </a:rPr>
              <a:t> взяли участь у </a:t>
            </a:r>
            <a:r>
              <a:rPr lang="ru-RU" sz="2400" spc="-1" dirty="0" err="1">
                <a:latin typeface="KyivType Sans" panose="00000500000000000000" pitchFamily="50" charset="-52"/>
              </a:rPr>
              <a:t>наукових</a:t>
            </a:r>
            <a:r>
              <a:rPr lang="ru-RU" sz="2400" spc="-1" dirty="0">
                <a:latin typeface="KyivType Sans" panose="00000500000000000000" pitchFamily="50" charset="-52"/>
              </a:rPr>
              <a:t> </a:t>
            </a:r>
            <a:r>
              <a:rPr lang="ru-RU" sz="2400" spc="-1" dirty="0" err="1">
                <a:latin typeface="KyivType Sans" panose="00000500000000000000" pitchFamily="50" charset="-52"/>
              </a:rPr>
              <a:t>конференціях</a:t>
            </a:r>
            <a:r>
              <a:rPr lang="ru-RU" sz="2400" spc="-1" dirty="0">
                <a:latin typeface="KyivType Sans" panose="00000500000000000000" pitchFamily="50" charset="-52"/>
              </a:rPr>
              <a:t> </a:t>
            </a:r>
            <a:br>
              <a:rPr lang="ru-RU" sz="2400" dirty="0">
                <a:latin typeface="KyivType Sans" panose="00000500000000000000" pitchFamily="50" charset="-52"/>
              </a:rPr>
            </a:br>
            <a:endParaRPr lang="ru-RU" sz="2400" spc="-1" dirty="0">
              <a:latin typeface="KyivType Sans" panose="00000500000000000000" pitchFamily="50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F18C30-41F5-4B40-8EC6-6C082B914C79}"/>
              </a:ext>
            </a:extLst>
          </p:cNvPr>
          <p:cNvSpPr txBox="1"/>
          <p:nvPr/>
        </p:nvSpPr>
        <p:spPr>
          <a:xfrm>
            <a:off x="8113851" y="3678773"/>
            <a:ext cx="39302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2400" b="1" spc="-1" dirty="0">
                <a:latin typeface="KyivType Sans" panose="00000500000000000000" pitchFamily="50" charset="-52"/>
              </a:rPr>
              <a:t>370 — у </a:t>
            </a:r>
            <a:r>
              <a:rPr lang="ru-RU" sz="2400" b="1" spc="-1" dirty="0" err="1">
                <a:latin typeface="KyivType Sans" panose="00000500000000000000" pitchFamily="50" charset="-52"/>
              </a:rPr>
              <a:t>міжнародних</a:t>
            </a:r>
            <a:endParaRPr lang="ru-RU" sz="2400" spc="-1" dirty="0">
              <a:latin typeface="KyivType Sans" panose="00000500000000000000" pitchFamily="50" charset="-52"/>
            </a:endParaRPr>
          </a:p>
          <a:p>
            <a:pPr algn="ctr">
              <a:tabLst>
                <a:tab pos="0" algn="l"/>
              </a:tabLst>
            </a:pPr>
            <a:endParaRPr lang="ru-RU" sz="1800" spc="-1" dirty="0">
              <a:latin typeface="KyivType Sans" panose="00000500000000000000" pitchFamily="50" charset="-52"/>
            </a:endParaRPr>
          </a:p>
        </p:txBody>
      </p:sp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5933B312-E447-400E-AC68-647141AD269A}"/>
              </a:ext>
            </a:extLst>
          </p:cNvPr>
          <p:cNvCxnSpPr/>
          <p:nvPr/>
        </p:nvCxnSpPr>
        <p:spPr>
          <a:xfrm>
            <a:off x="6273477" y="2613389"/>
            <a:ext cx="1840375" cy="0"/>
          </a:xfrm>
          <a:prstGeom prst="straightConnector1">
            <a:avLst/>
          </a:prstGeom>
          <a:ln w="38100">
            <a:solidFill>
              <a:srgbClr val="2D41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>
            <a:extLst>
              <a:ext uri="{FF2B5EF4-FFF2-40B4-BE49-F238E27FC236}">
                <a16:creationId xmlns:a16="http://schemas.microsoft.com/office/drawing/2014/main" id="{5063DD99-3FD3-4BAC-BBF0-CF60C50B1EFB}"/>
              </a:ext>
            </a:extLst>
          </p:cNvPr>
          <p:cNvCxnSpPr/>
          <p:nvPr/>
        </p:nvCxnSpPr>
        <p:spPr>
          <a:xfrm>
            <a:off x="6273476" y="3162606"/>
            <a:ext cx="1840375" cy="0"/>
          </a:xfrm>
          <a:prstGeom prst="straightConnector1">
            <a:avLst/>
          </a:prstGeom>
          <a:ln w="38100">
            <a:solidFill>
              <a:srgbClr val="2D41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id="{61A80479-D16D-4678-9A26-494DEDCB7A47}"/>
              </a:ext>
            </a:extLst>
          </p:cNvPr>
          <p:cNvCxnSpPr/>
          <p:nvPr/>
        </p:nvCxnSpPr>
        <p:spPr>
          <a:xfrm>
            <a:off x="6273476" y="3916072"/>
            <a:ext cx="1840375" cy="0"/>
          </a:xfrm>
          <a:prstGeom prst="straightConnector1">
            <a:avLst/>
          </a:prstGeom>
          <a:ln w="38100">
            <a:solidFill>
              <a:srgbClr val="2D416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F187493-97F3-41B3-BC6B-2D6B4723E888}"/>
              </a:ext>
            </a:extLst>
          </p:cNvPr>
          <p:cNvSpPr txBox="1"/>
          <p:nvPr/>
        </p:nvSpPr>
        <p:spPr>
          <a:xfrm>
            <a:off x="6735383" y="2393041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2400" b="1" spc="-1" dirty="0">
                <a:latin typeface="KyivType Sans" panose="00000500000000000000" pitchFamily="50" charset="-52"/>
              </a:rPr>
              <a:t>154 — </a:t>
            </a:r>
            <a:r>
              <a:rPr lang="ru-RU" sz="2400" b="1" spc="-1" dirty="0" err="1">
                <a:latin typeface="KyivType Sans" panose="00000500000000000000" pitchFamily="50" charset="-52"/>
              </a:rPr>
              <a:t>одноосібно</a:t>
            </a:r>
            <a:endParaRPr lang="ru-RU" sz="2400" b="1" spc="-1" dirty="0">
              <a:latin typeface="KyivType Sans" panose="00000500000000000000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7937B1-296F-4F7E-9178-8C5DA9C2325F}"/>
              </a:ext>
            </a:extLst>
          </p:cNvPr>
          <p:cNvSpPr txBox="1"/>
          <p:nvPr/>
        </p:nvSpPr>
        <p:spPr>
          <a:xfrm>
            <a:off x="6719221" y="2915249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0" algn="l"/>
              </a:tabLst>
            </a:pPr>
            <a:r>
              <a:rPr lang="ru-RU" sz="2400" b="1" spc="-1" dirty="0">
                <a:latin typeface="KyivType Sans" panose="00000500000000000000" pitchFamily="50" charset="-52"/>
              </a:rPr>
              <a:t>564 — </a:t>
            </a:r>
            <a:r>
              <a:rPr lang="ru-RU" sz="2400" b="1" spc="-1" dirty="0" err="1">
                <a:latin typeface="KyivType Sans" panose="00000500000000000000" pitchFamily="50" charset="-52"/>
              </a:rPr>
              <a:t>одноосібно</a:t>
            </a:r>
            <a:endParaRPr lang="ru-RU" sz="2400" b="1" spc="-1" dirty="0">
              <a:latin typeface="KyivType Sans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8144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E4613AD-8AE9-45B1-8673-7D6B1585E3DD}"/>
              </a:ext>
            </a:extLst>
          </p:cNvPr>
          <p:cNvSpPr/>
          <p:nvPr/>
        </p:nvSpPr>
        <p:spPr>
          <a:xfrm>
            <a:off x="-7620" y="0"/>
            <a:ext cx="1860538" cy="7824247"/>
          </a:xfrm>
          <a:prstGeom prst="rect">
            <a:avLst/>
          </a:prstGeom>
          <a:solidFill>
            <a:srgbClr val="2D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2275527" y="314802"/>
            <a:ext cx="951740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990000"/>
              </a:buClr>
              <a:buSzPts val="2800"/>
            </a:pPr>
            <a:r>
              <a:rPr lang="uk-UA" sz="2400" b="1" dirty="0">
                <a:latin typeface="KyivType Sans Bold" panose="00000800000000000000" pitchFamily="2" charset="-52"/>
                <a:cs typeface="Arial"/>
                <a:sym typeface="Arial"/>
              </a:rPr>
              <a:t>ФІНАНСОВА ЗВІТНІСТЬ</a:t>
            </a:r>
            <a:endParaRPr lang="uk-UA" sz="2400" dirty="0">
              <a:latin typeface="KyivType Sans Bold" panose="000008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E4F99-4835-404B-8D39-0A26B4B3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60538" cy="18476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DC197D-5F13-48DA-8291-E496CDF4D7CA}"/>
              </a:ext>
            </a:extLst>
          </p:cNvPr>
          <p:cNvSpPr txBox="1"/>
          <p:nvPr/>
        </p:nvSpPr>
        <p:spPr>
          <a:xfrm>
            <a:off x="682814" y="5810781"/>
            <a:ext cx="325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KyivType Sans Bold" panose="00000800000000000000" pitchFamily="2" charset="-52"/>
              </a:rPr>
              <a:t>9</a:t>
            </a: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C6398469-42AB-4D6E-B5B5-46FF5C4A3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627574"/>
              </p:ext>
            </p:extLst>
          </p:nvPr>
        </p:nvGraphicFramePr>
        <p:xfrm>
          <a:off x="2311223" y="2625199"/>
          <a:ext cx="9143373" cy="318558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839827">
                  <a:extLst>
                    <a:ext uri="{9D8B030D-6E8A-4147-A177-3AD203B41FA5}">
                      <a16:colId xmlns:a16="http://schemas.microsoft.com/office/drawing/2014/main" val="3568619679"/>
                    </a:ext>
                  </a:extLst>
                </a:gridCol>
                <a:gridCol w="855785">
                  <a:extLst>
                    <a:ext uri="{9D8B030D-6E8A-4147-A177-3AD203B41FA5}">
                      <a16:colId xmlns:a16="http://schemas.microsoft.com/office/drawing/2014/main" val="2202848758"/>
                    </a:ext>
                  </a:extLst>
                </a:gridCol>
                <a:gridCol w="1019908">
                  <a:extLst>
                    <a:ext uri="{9D8B030D-6E8A-4147-A177-3AD203B41FA5}">
                      <a16:colId xmlns:a16="http://schemas.microsoft.com/office/drawing/2014/main" val="1788207613"/>
                    </a:ext>
                  </a:extLst>
                </a:gridCol>
                <a:gridCol w="926123">
                  <a:extLst>
                    <a:ext uri="{9D8B030D-6E8A-4147-A177-3AD203B41FA5}">
                      <a16:colId xmlns:a16="http://schemas.microsoft.com/office/drawing/2014/main" val="2688825918"/>
                    </a:ext>
                  </a:extLst>
                </a:gridCol>
                <a:gridCol w="996461">
                  <a:extLst>
                    <a:ext uri="{9D8B030D-6E8A-4147-A177-3AD203B41FA5}">
                      <a16:colId xmlns:a16="http://schemas.microsoft.com/office/drawing/2014/main" val="2715649174"/>
                    </a:ext>
                  </a:extLst>
                </a:gridCol>
                <a:gridCol w="821370">
                  <a:extLst>
                    <a:ext uri="{9D8B030D-6E8A-4147-A177-3AD203B41FA5}">
                      <a16:colId xmlns:a16="http://schemas.microsoft.com/office/drawing/2014/main" val="2380846374"/>
                    </a:ext>
                  </a:extLst>
                </a:gridCol>
                <a:gridCol w="970275">
                  <a:extLst>
                    <a:ext uri="{9D8B030D-6E8A-4147-A177-3AD203B41FA5}">
                      <a16:colId xmlns:a16="http://schemas.microsoft.com/office/drawing/2014/main" val="233088358"/>
                    </a:ext>
                  </a:extLst>
                </a:gridCol>
                <a:gridCol w="919847">
                  <a:extLst>
                    <a:ext uri="{9D8B030D-6E8A-4147-A177-3AD203B41FA5}">
                      <a16:colId xmlns:a16="http://schemas.microsoft.com/office/drawing/2014/main" val="3720642617"/>
                    </a:ext>
                  </a:extLst>
                </a:gridCol>
                <a:gridCol w="793777">
                  <a:extLst>
                    <a:ext uri="{9D8B030D-6E8A-4147-A177-3AD203B41FA5}">
                      <a16:colId xmlns:a16="http://schemas.microsoft.com/office/drawing/2014/main" val="1874329080"/>
                    </a:ext>
                  </a:extLst>
                </a:gridCol>
              </a:tblGrid>
              <a:tr h="360790">
                <a:tc>
                  <a:txBody>
                    <a:bodyPr/>
                    <a:lstStyle/>
                    <a:p>
                      <a:pPr marL="288290" marR="3175" indent="24574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 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288290" marR="3175" indent="245745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>
                          <a:effectLst/>
                          <a:latin typeface="KyivType Sans Medium" panose="00000600000000000000" pitchFamily="50" charset="-52"/>
                        </a:rPr>
                        <a:t>2019 рік</a:t>
                      </a:r>
                      <a:endParaRPr lang="uk-UA" sz="160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8290" marR="3175" indent="245745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>
                          <a:effectLst/>
                          <a:latin typeface="KyivType Sans Medium" panose="00000600000000000000" pitchFamily="50" charset="-52"/>
                        </a:rPr>
                        <a:t>2020 рік</a:t>
                      </a:r>
                      <a:endParaRPr lang="uk-UA" sz="160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8290" marR="3175" indent="245745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2021 рік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8290" marR="3175" indent="245745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>
                          <a:effectLst/>
                          <a:latin typeface="KyivType Sans Medium" panose="00000600000000000000" pitchFamily="50" charset="-52"/>
                        </a:rPr>
                        <a:t>2022 рік</a:t>
                      </a:r>
                      <a:endParaRPr lang="uk-UA" sz="160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563673"/>
                  </a:ext>
                </a:extLst>
              </a:tr>
              <a:tr h="706198">
                <a:tc>
                  <a:txBody>
                    <a:bodyPr/>
                    <a:lstStyle/>
                    <a:p>
                      <a:pPr marL="288290" marR="3175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 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План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>
                          <a:effectLst/>
                          <a:latin typeface="KyivType Sans Medium" panose="00000600000000000000" pitchFamily="50" charset="-52"/>
                        </a:rPr>
                        <a:t>Факт</a:t>
                      </a:r>
                      <a:endParaRPr lang="uk-UA" sz="160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План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>
                          <a:effectLst/>
                          <a:latin typeface="KyivType Sans Medium" panose="00000600000000000000" pitchFamily="50" charset="-52"/>
                        </a:rPr>
                        <a:t>Факт</a:t>
                      </a:r>
                      <a:endParaRPr lang="uk-UA" sz="160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План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>
                          <a:effectLst/>
                          <a:latin typeface="KyivType Sans Medium" panose="00000600000000000000" pitchFamily="50" charset="-52"/>
                        </a:rPr>
                        <a:t>Факт</a:t>
                      </a:r>
                      <a:endParaRPr lang="uk-UA" sz="160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План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>
                          <a:effectLst/>
                          <a:latin typeface="KyivType Sans Medium" panose="00000600000000000000" pitchFamily="50" charset="-52"/>
                        </a:rPr>
                        <a:t>Факт</a:t>
                      </a:r>
                      <a:endParaRPr lang="uk-UA" sz="160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308699"/>
                  </a:ext>
                </a:extLst>
              </a:tr>
              <a:tr h="706198">
                <a:tc>
                  <a:txBody>
                    <a:bodyPr/>
                    <a:lstStyle/>
                    <a:p>
                      <a:pPr marL="0" marR="317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Видатки на відрядження 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200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205,836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240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3,319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150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US" sz="1600">
                          <a:effectLst/>
                          <a:latin typeface="KyivType Sans Medium" panose="00000600000000000000" pitchFamily="50" charset="-52"/>
                        </a:rPr>
                        <a:t>4</a:t>
                      </a:r>
                      <a:r>
                        <a:rPr lang="uk-UA" sz="1600">
                          <a:effectLst/>
                          <a:latin typeface="KyivType Sans Medium" panose="00000600000000000000" pitchFamily="50" charset="-52"/>
                        </a:rPr>
                        <a:t>,</a:t>
                      </a:r>
                      <a:r>
                        <a:rPr lang="en-US" sz="1600">
                          <a:effectLst/>
                          <a:latin typeface="KyivType Sans Medium" panose="00000600000000000000" pitchFamily="50" charset="-52"/>
                        </a:rPr>
                        <a:t>75</a:t>
                      </a:r>
                      <a:endParaRPr lang="uk-UA" sz="160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150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>
                          <a:effectLst/>
                          <a:latin typeface="KyivType Sans Medium" panose="00000600000000000000" pitchFamily="50" charset="-52"/>
                        </a:rPr>
                        <a:t>0</a:t>
                      </a:r>
                      <a:endParaRPr lang="uk-UA" sz="160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6877232"/>
                  </a:ext>
                </a:extLst>
              </a:tr>
              <a:tr h="706198">
                <a:tc>
                  <a:txBody>
                    <a:bodyPr/>
                    <a:lstStyle/>
                    <a:p>
                      <a:pPr marL="0" marR="3175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Матеріальне стимулювання 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120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US" sz="1600">
                          <a:effectLst/>
                          <a:latin typeface="KyivType Sans Medium" panose="00000600000000000000" pitchFamily="50" charset="-52"/>
                        </a:rPr>
                        <a:t>85</a:t>
                      </a:r>
                      <a:r>
                        <a:rPr lang="uk-UA" sz="1600">
                          <a:effectLst/>
                          <a:latin typeface="KyivType Sans Medium" panose="00000600000000000000" pitchFamily="50" charset="-52"/>
                        </a:rPr>
                        <a:t>,</a:t>
                      </a:r>
                      <a:r>
                        <a:rPr lang="en-US" sz="1600">
                          <a:effectLst/>
                          <a:latin typeface="KyivType Sans Medium" panose="00000600000000000000" pitchFamily="50" charset="-52"/>
                        </a:rPr>
                        <a:t>5</a:t>
                      </a:r>
                      <a:endParaRPr lang="uk-UA" sz="160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160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87,043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200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US" sz="1600" dirty="0">
                          <a:effectLst/>
                          <a:latin typeface="KyivType Sans Medium" panose="00000600000000000000" pitchFamily="50" charset="-52"/>
                        </a:rPr>
                        <a:t>149,9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250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en-US" sz="1600" dirty="0">
                          <a:effectLst/>
                          <a:latin typeface="KyivType Sans Medium" panose="00000600000000000000" pitchFamily="50" charset="-52"/>
                        </a:rPr>
                        <a:t>2,</a:t>
                      </a: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329292"/>
                  </a:ext>
                </a:extLst>
              </a:tr>
              <a:tr h="706198">
                <a:tc>
                  <a:txBody>
                    <a:bodyPr/>
                    <a:lstStyle/>
                    <a:p>
                      <a:pPr marL="0" marR="3175" indent="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Усього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320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>
                          <a:effectLst/>
                          <a:latin typeface="KyivType Sans Medium" panose="00000600000000000000" pitchFamily="50" charset="-52"/>
                        </a:rPr>
                        <a:t>291,34</a:t>
                      </a:r>
                      <a:endParaRPr lang="uk-UA" sz="160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400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>
                          <a:effectLst/>
                          <a:latin typeface="KyivType Sans Medium" panose="00000600000000000000" pitchFamily="50" charset="-52"/>
                        </a:rPr>
                        <a:t>90,36</a:t>
                      </a:r>
                      <a:endParaRPr lang="uk-UA" sz="160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350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154,65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400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" marR="3175" indent="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uk-UA" sz="1600" dirty="0">
                          <a:effectLst/>
                          <a:latin typeface="KyivType Sans Medium" panose="00000600000000000000" pitchFamily="50" charset="-52"/>
                        </a:rPr>
                        <a:t>2,0</a:t>
                      </a:r>
                      <a:endParaRPr lang="uk-UA" sz="1600" dirty="0">
                        <a:solidFill>
                          <a:srgbClr val="181717"/>
                        </a:solidFill>
                        <a:effectLst/>
                        <a:latin typeface="KyivType Sans Medium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62230" marT="361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822145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545C563-A537-4854-BB7C-1E9404F413F2}"/>
              </a:ext>
            </a:extLst>
          </p:cNvPr>
          <p:cNvSpPr txBox="1"/>
          <p:nvPr/>
        </p:nvSpPr>
        <p:spPr>
          <a:xfrm>
            <a:off x="2605453" y="1169551"/>
            <a:ext cx="8554915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1465" marR="3175" indent="-6350" algn="ctr">
              <a:lnSpc>
                <a:spcPct val="108000"/>
              </a:lnSpc>
              <a:spcAft>
                <a:spcPts val="15"/>
              </a:spcAft>
            </a:pPr>
            <a:r>
              <a:rPr lang="uk-UA" sz="1800" b="1" dirty="0">
                <a:solidFill>
                  <a:srgbClr val="181717"/>
                </a:solidFill>
                <a:effectLst/>
                <a:latin typeface="KyivType Sans Medium" panose="00000600000000000000" pitchFamily="50" charset="-52"/>
                <a:ea typeface="Calibri" panose="020F0502020204030204" pitchFamily="34" charset="0"/>
              </a:rPr>
              <a:t>Використання коштів, виділених Науковому товариству студентів, аспірантів, докторантів та молодих вчених</a:t>
            </a:r>
            <a:endParaRPr lang="uk-UA" sz="1600" dirty="0">
              <a:solidFill>
                <a:srgbClr val="181717"/>
              </a:solidFill>
              <a:effectLst/>
              <a:latin typeface="KyivType Sans Medium" panose="00000600000000000000" pitchFamily="50" charset="-52"/>
              <a:ea typeface="Calibri" panose="020F0502020204030204" pitchFamily="34" charset="0"/>
            </a:endParaRPr>
          </a:p>
          <a:p>
            <a:pPr marL="291465" marR="3175" indent="-6350" algn="ctr">
              <a:lnSpc>
                <a:spcPct val="108000"/>
              </a:lnSpc>
              <a:spcAft>
                <a:spcPts val="15"/>
              </a:spcAft>
            </a:pPr>
            <a:r>
              <a:rPr lang="uk-UA" sz="1800" b="1" dirty="0">
                <a:solidFill>
                  <a:srgbClr val="181717"/>
                </a:solidFill>
                <a:effectLst/>
                <a:latin typeface="KyivType Sans Medium" panose="00000600000000000000" pitchFamily="50" charset="-52"/>
                <a:ea typeface="Calibri" panose="020F0502020204030204" pitchFamily="34" charset="0"/>
              </a:rPr>
              <a:t>у 2019 – 2022 роках (тис. грн)</a:t>
            </a:r>
            <a:endParaRPr lang="uk-UA" sz="1600" dirty="0">
              <a:solidFill>
                <a:srgbClr val="181717"/>
              </a:solidFill>
              <a:effectLst/>
              <a:latin typeface="KyivType Sans Medium" panose="00000600000000000000" pitchFamily="50" charset="-52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3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E4613AD-8AE9-45B1-8673-7D6B1585E3DD}"/>
              </a:ext>
            </a:extLst>
          </p:cNvPr>
          <p:cNvSpPr/>
          <p:nvPr/>
        </p:nvSpPr>
        <p:spPr>
          <a:xfrm>
            <a:off x="-7620" y="1"/>
            <a:ext cx="12667818" cy="6858000"/>
          </a:xfrm>
          <a:prstGeom prst="rect">
            <a:avLst/>
          </a:prstGeom>
          <a:solidFill>
            <a:srgbClr val="2D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4419862" y="1761691"/>
            <a:ext cx="33522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990000"/>
              </a:buClr>
              <a:buSzPts val="2800"/>
            </a:pPr>
            <a:r>
              <a:rPr lang="uk-UA" sz="2400" b="1" dirty="0">
                <a:solidFill>
                  <a:schemeClr val="bg1"/>
                </a:solidFill>
                <a:latin typeface="KyivType Sans Bold" panose="00000800000000000000" pitchFamily="2" charset="-52"/>
                <a:cs typeface="Arial"/>
                <a:sym typeface="Arial"/>
              </a:rPr>
              <a:t>ДЯКУЮ ЗА УВАГУ!</a:t>
            </a:r>
            <a:endParaRPr lang="uk-UA" sz="2400" dirty="0">
              <a:solidFill>
                <a:schemeClr val="bg1"/>
              </a:solidFill>
              <a:latin typeface="KyivType Sans Bold" panose="000008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E4F99-4835-404B-8D39-0A26B4B3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86" y="2655826"/>
            <a:ext cx="3101419" cy="307994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A77ED37-E7A2-4DF8-9D1A-06AA4F49E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14" y="3021551"/>
            <a:ext cx="3719900" cy="19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38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695</Words>
  <Application>Microsoft Office PowerPoint</Application>
  <PresentationFormat>Широкий екран</PresentationFormat>
  <Paragraphs>142</Paragraphs>
  <Slides>9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KyivType Sans</vt:lpstr>
      <vt:lpstr>KyivType Sans Bold</vt:lpstr>
      <vt:lpstr>KyivType Sans Medium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Ваврін</dc:creator>
  <cp:lastModifiedBy>Mariia Lopachak</cp:lastModifiedBy>
  <cp:revision>134</cp:revision>
  <dcterms:modified xsi:type="dcterms:W3CDTF">2022-10-11T18:20:45Z</dcterms:modified>
</cp:coreProperties>
</file>